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869" r:id="rId2"/>
    <p:sldId id="1150" r:id="rId3"/>
    <p:sldId id="1130" r:id="rId4"/>
    <p:sldId id="942" r:id="rId5"/>
    <p:sldId id="943" r:id="rId6"/>
    <p:sldId id="961" r:id="rId7"/>
    <p:sldId id="963" r:id="rId8"/>
    <p:sldId id="964" r:id="rId9"/>
    <p:sldId id="944" r:id="rId10"/>
    <p:sldId id="945" r:id="rId11"/>
    <p:sldId id="946" r:id="rId12"/>
    <p:sldId id="947" r:id="rId13"/>
    <p:sldId id="948" r:id="rId14"/>
    <p:sldId id="949" r:id="rId15"/>
    <p:sldId id="950" r:id="rId16"/>
    <p:sldId id="951" r:id="rId17"/>
    <p:sldId id="972" r:id="rId18"/>
    <p:sldId id="973" r:id="rId19"/>
    <p:sldId id="974" r:id="rId20"/>
    <p:sldId id="975" r:id="rId21"/>
    <p:sldId id="976" r:id="rId22"/>
    <p:sldId id="1132" r:id="rId23"/>
    <p:sldId id="1133" r:id="rId24"/>
    <p:sldId id="1134" r:id="rId25"/>
    <p:sldId id="1135" r:id="rId26"/>
    <p:sldId id="1136" r:id="rId27"/>
    <p:sldId id="980" r:id="rId28"/>
    <p:sldId id="1137" r:id="rId29"/>
    <p:sldId id="982" r:id="rId30"/>
    <p:sldId id="983" r:id="rId31"/>
    <p:sldId id="1138" r:id="rId32"/>
    <p:sldId id="985" r:id="rId33"/>
  </p:sldIdLst>
  <p:sldSz cx="9720263" cy="6480175"/>
  <p:notesSz cx="7772400" cy="100584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1315"/>
    <a:srgbClr val="24FF34"/>
    <a:srgbClr val="000000"/>
    <a:srgbClr val="FFFEE2"/>
    <a:srgbClr val="DCE1F0"/>
    <a:srgbClr val="010E18"/>
    <a:srgbClr val="FAFAFA"/>
    <a:srgbClr val="E37903"/>
    <a:srgbClr val="FF8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636" autoAdjust="0"/>
    <p:restoredTop sz="84056" autoAdjust="0"/>
  </p:normalViewPr>
  <p:slideViewPr>
    <p:cSldViewPr>
      <p:cViewPr>
        <p:scale>
          <a:sx n="75" d="100"/>
          <a:sy n="75" d="100"/>
        </p:scale>
        <p:origin x="-2072" y="-552"/>
      </p:cViewPr>
      <p:guideLst>
        <p:guide orient="horz" pos="2160"/>
        <p:guide pos="288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280" d="100"/>
        <a:sy n="280" d="100"/>
      </p:scale>
      <p:origin x="0" y="0"/>
    </p:cViewPr>
  </p:notesTextViewPr>
  <p:sorterViewPr>
    <p:cViewPr>
      <p:scale>
        <a:sx n="100" d="100"/>
        <a:sy n="100" d="100"/>
      </p:scale>
      <p:origin x="0" y="1792"/>
    </p:cViewPr>
  </p:sorterViewPr>
  <p:notesViewPr>
    <p:cSldViewPr>
      <p:cViewPr varScale="1">
        <p:scale>
          <a:sx n="80" d="100"/>
          <a:sy n="80" d="100"/>
        </p:scale>
        <p:origin x="-21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513B198-E19C-754D-BBD4-6C71AFCC87D3}" type="datetimeFigureOut">
              <a:rPr lang="en-US"/>
              <a:pPr>
                <a:defRPr/>
              </a:pPr>
              <a:t>9/14/16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D06920A-BEC7-E246-81CE-C85D535EF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4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838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ＭＳ Ｐゴシック" pitchFamily="59" charset="-128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8195" name="Text Box 1027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296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06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27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88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675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NGC 1672 – barred spiral galaxy.  Dust, young hot stars (blue), star forming regions</a:t>
            </a:r>
            <a:r>
              <a:rPr lang="en-US" baseline="0" dirty="0" smtClean="0"/>
              <a:t> (red “emission” nebula of glowing hydrogen gas.  We are “star stuff”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28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675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6963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16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737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70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90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11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31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523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72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337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4813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53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55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58763"/>
            <a:ext cx="2185988" cy="55292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58763"/>
            <a:ext cx="6410325" cy="5529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3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85775" y="1511300"/>
            <a:ext cx="4297363" cy="4276725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5538" y="1511300"/>
            <a:ext cx="4298950" cy="4276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7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75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1300"/>
            <a:ext cx="4297363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511300"/>
            <a:ext cx="4298950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2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08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52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+mj-lt"/>
          <a:ea typeface="ＭＳ Ｐゴシック" pitchFamily="59" charset="-128"/>
          <a:cs typeface="ＭＳ Ｐゴシック" pitchFamily="59" charset="-128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5pPr>
      <a:lvl6pPr marL="18970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6pPr>
      <a:lvl7pPr marL="23542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7pPr>
      <a:lvl8pPr marL="28114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8pPr>
      <a:lvl9pPr marL="32686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9pPr>
    </p:titleStyle>
    <p:bodyStyle>
      <a:lvl1pPr marL="431800" indent="-323850" algn="l" defTabSz="449263" rtl="0" eaLnBrk="0" fontAlgn="base" hangingPunct="0">
        <a:spcBef>
          <a:spcPct val="0"/>
        </a:spcBef>
        <a:spcAft>
          <a:spcPts val="1413"/>
        </a:spcAft>
        <a:buClr>
          <a:srgbClr val="000000"/>
        </a:buClr>
        <a:buSzPct val="45000"/>
        <a:buFont typeface="StarSymbol" charset="0"/>
        <a:buChar char="●"/>
        <a:defRPr sz="3200">
          <a:solidFill>
            <a:srgbClr val="000000"/>
          </a:solidFill>
          <a:latin typeface="+mn-lt"/>
          <a:ea typeface="ＭＳ Ｐゴシック" pitchFamily="59" charset="-128"/>
          <a:cs typeface="ＭＳ Ｐゴシック" pitchFamily="59" charset="-128"/>
        </a:defRPr>
      </a:lvl1pPr>
      <a:lvl2pPr marL="863600" indent="-287338" algn="l" defTabSz="449263" rtl="0" eaLnBrk="0" fontAlgn="base" hangingPunct="0">
        <a:spcBef>
          <a:spcPct val="0"/>
        </a:spcBef>
        <a:spcAft>
          <a:spcPts val="1125"/>
        </a:spcAft>
        <a:buClr>
          <a:srgbClr val="000000"/>
        </a:buClr>
        <a:buSzPct val="75000"/>
        <a:buFont typeface="StarSymbol" charset="0"/>
        <a:buChar char="–"/>
        <a:defRPr sz="2800">
          <a:solidFill>
            <a:srgbClr val="000000"/>
          </a:solidFill>
          <a:latin typeface="+mn-lt"/>
          <a:ea typeface="ＭＳ Ｐゴシック" pitchFamily="59" charset="-128"/>
        </a:defRPr>
      </a:lvl2pPr>
      <a:lvl3pPr marL="1295400" indent="-2159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45000"/>
        <a:buFont typeface="StarSymbol" charset="0"/>
        <a:buChar char="●"/>
        <a:defRPr sz="2400">
          <a:solidFill>
            <a:srgbClr val="000000"/>
          </a:solidFill>
          <a:latin typeface="+mn-lt"/>
          <a:ea typeface="ＭＳ Ｐゴシック" pitchFamily="59" charset="-128"/>
        </a:defRPr>
      </a:lvl3pPr>
      <a:lvl4pPr marL="1727200" indent="-215900" algn="l" defTabSz="449263" rtl="0" eaLnBrk="0" fontAlgn="base" hangingPunct="0">
        <a:spcBef>
          <a:spcPct val="0"/>
        </a:spcBef>
        <a:spcAft>
          <a:spcPts val="563"/>
        </a:spcAft>
        <a:buClr>
          <a:srgbClr val="000000"/>
        </a:buClr>
        <a:buSzPct val="75000"/>
        <a:buFont typeface="StarSymbol" charset="0"/>
        <a:buChar char="–"/>
        <a:defRPr sz="2000">
          <a:solidFill>
            <a:srgbClr val="000000"/>
          </a:solidFill>
          <a:latin typeface="+mn-lt"/>
          <a:ea typeface="ＭＳ Ｐゴシック" pitchFamily="59" charset="-128"/>
        </a:defRPr>
      </a:lvl4pPr>
      <a:lvl5pPr marL="2159000" indent="-215900" algn="l" defTabSz="449263" rtl="0" eaLnBrk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5pPr>
      <a:lvl6pPr marL="26162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6pPr>
      <a:lvl7pPr marL="30734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7pPr>
      <a:lvl8pPr marL="35306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8pPr>
      <a:lvl9pPr marL="39878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026"/>
          <p:cNvSpPr>
            <a:spLocks noChangeArrowheads="1"/>
          </p:cNvSpPr>
          <p:nvPr/>
        </p:nvSpPr>
        <p:spPr bwMode="auto">
          <a:xfrm>
            <a:off x="211931" y="4687887"/>
            <a:ext cx="9355932" cy="1560427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Groups have been assigned their </a:t>
            </a:r>
            <a:r>
              <a:rPr lang="en-US" dirty="0" err="1" smtClean="0">
                <a:solidFill>
                  <a:srgbClr val="FFFF00"/>
                </a:solidFill>
                <a:latin typeface="+mj-lt"/>
                <a:cs typeface="Arial Narrow"/>
              </a:rPr>
              <a:t>Exoplanetary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 system (will appear in </a:t>
            </a:r>
            <a:r>
              <a:rPr lang="en-US" dirty="0" err="1" smtClean="0">
                <a:solidFill>
                  <a:srgbClr val="FFFF00"/>
                </a:solidFill>
                <a:latin typeface="+mj-lt"/>
                <a:cs typeface="Arial Narrow"/>
              </a:rPr>
              <a:t>View’em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), instructions coming soon.</a:t>
            </a:r>
            <a:endParaRPr lang="en-US" dirty="0">
              <a:solidFill>
                <a:srgbClr val="FFFF00"/>
              </a:solidFill>
              <a:latin typeface="+mj-lt"/>
              <a:cs typeface="Arial Narrow"/>
            </a:endParaRPr>
          </a:p>
        </p:txBody>
      </p:sp>
      <p:sp>
        <p:nvSpPr>
          <p:cNvPr id="3" name="Rectangle 1026"/>
          <p:cNvSpPr>
            <a:spLocks noChangeArrowheads="1"/>
          </p:cNvSpPr>
          <p:nvPr/>
        </p:nvSpPr>
        <p:spPr bwMode="auto">
          <a:xfrm>
            <a:off x="211931" y="2859087"/>
            <a:ext cx="9355932" cy="1560427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Grades will be posted in </a:t>
            </a:r>
            <a:r>
              <a:rPr lang="en-US" dirty="0" err="1" smtClean="0">
                <a:solidFill>
                  <a:srgbClr val="FFFF00"/>
                </a:solidFill>
                <a:latin typeface="+mj-lt"/>
                <a:cs typeface="Arial Narrow"/>
              </a:rPr>
              <a:t>View’em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 (not Grades) for the rest of the semester.</a:t>
            </a:r>
            <a:endParaRPr lang="en-US" dirty="0">
              <a:solidFill>
                <a:srgbClr val="FFFF00"/>
              </a:solidFill>
              <a:latin typeface="+mj-lt"/>
              <a:cs typeface="Arial Narrow"/>
            </a:endParaRPr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211931" y="1563687"/>
            <a:ext cx="9355932" cy="1000274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Exam 1: 		Date changed to Sept. 28 (was 9/26)</a:t>
            </a:r>
          </a:p>
        </p:txBody>
      </p:sp>
      <p:sp>
        <p:nvSpPr>
          <p:cNvPr id="5" name="Rectangle 1026"/>
          <p:cNvSpPr>
            <a:spLocks noChangeArrowheads="1"/>
          </p:cNvSpPr>
          <p:nvPr/>
        </p:nvSpPr>
        <p:spPr bwMode="auto">
          <a:xfrm>
            <a:off x="211931" y="268287"/>
            <a:ext cx="9355932" cy="1000274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Homework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#3: 	due </a:t>
            </a: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5:00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pm, Tuesday 9/20</a:t>
            </a:r>
          </a:p>
        </p:txBody>
      </p:sp>
    </p:spTree>
    <p:extLst>
      <p:ext uri="{BB962C8B-B14F-4D97-AF65-F5344CB8AC3E}">
        <p14:creationId xmlns:p14="http://schemas.microsoft.com/office/powerpoint/2010/main" val="1638087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ChangeArrowheads="1"/>
          </p:cNvSpPr>
          <p:nvPr/>
        </p:nvSpPr>
        <p:spPr bwMode="auto">
          <a:xfrm>
            <a:off x="457200" y="-36513"/>
            <a:ext cx="9067800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solidFill>
                  <a:srgbClr val="FFA915"/>
                </a:solidFill>
                <a:latin typeface="Marker Felt" charset="0"/>
              </a:rPr>
              <a:t>The Center of Mass</a:t>
            </a:r>
            <a:endParaRPr lang="en-US">
              <a:solidFill>
                <a:schemeClr val="tx1"/>
              </a:solidFill>
              <a:latin typeface="Arial" charset="0"/>
            </a:endParaRP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r>
              <a:rPr lang="en-US">
                <a:solidFill>
                  <a:schemeClr val="tx1"/>
                </a:solidFill>
                <a:latin typeface="Arial" charset="0"/>
              </a:rPr>
              <a:t>In Kepler's Laws, the Sun is fixed at a point in space (a focus of an ellipse) and the planet revolves around it. 		</a:t>
            </a:r>
          </a:p>
          <a:p>
            <a:pPr algn="ctr"/>
            <a:r>
              <a:rPr lang="en-US" b="1">
                <a:solidFill>
                  <a:srgbClr val="FF0000"/>
                </a:solidFill>
                <a:latin typeface="Arial" charset="0"/>
              </a:rPr>
              <a:t>Why is the Sun privileged? </a:t>
            </a: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r>
              <a:rPr lang="en-US">
                <a:solidFill>
                  <a:schemeClr val="tx1"/>
                </a:solidFill>
                <a:latin typeface="Arial" charset="0"/>
              </a:rPr>
              <a:t>Kepler had mystical ideas about the Sun, endowing it with almost god-like qualities that justified its special place. </a:t>
            </a: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r>
              <a:rPr lang="en-US">
                <a:solidFill>
                  <a:schemeClr val="tx1"/>
                </a:solidFill>
                <a:latin typeface="Arial" charset="0"/>
              </a:rPr>
              <a:t>Newton demonstrated that the the Sun does not occupy a privileged position and in the process he modified Kepler's 1</a:t>
            </a:r>
            <a:r>
              <a:rPr lang="en-US" baseline="30000">
                <a:solidFill>
                  <a:schemeClr val="tx1"/>
                </a:solidFill>
                <a:latin typeface="Arial" charset="0"/>
              </a:rPr>
              <a:t>st</a:t>
            </a:r>
            <a:r>
              <a:rPr lang="en-US">
                <a:solidFill>
                  <a:schemeClr val="tx1"/>
                </a:solidFill>
                <a:latin typeface="Arial" charset="0"/>
              </a:rPr>
              <a:t> and 3</a:t>
            </a:r>
            <a:r>
              <a:rPr lang="en-US" baseline="30000">
                <a:solidFill>
                  <a:schemeClr val="tx1"/>
                </a:solidFill>
                <a:latin typeface="Arial" charset="0"/>
              </a:rPr>
              <a:t>rd</a:t>
            </a:r>
            <a:r>
              <a:rPr lang="en-US">
                <a:solidFill>
                  <a:schemeClr val="tx1"/>
                </a:solidFill>
                <a:latin typeface="Arial" charset="0"/>
              </a:rPr>
              <a:t> Laws.</a:t>
            </a:r>
          </a:p>
        </p:txBody>
      </p:sp>
    </p:spTree>
    <p:extLst>
      <p:ext uri="{BB962C8B-B14F-4D97-AF65-F5344CB8AC3E}">
        <p14:creationId xmlns:p14="http://schemas.microsoft.com/office/powerpoint/2010/main" val="160393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centermas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81300"/>
            <a:ext cx="5181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381000" y="457200"/>
            <a:ext cx="8948738" cy="18192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000066"/>
                </a:solidFill>
                <a:latin typeface="Times New Roman" charset="0"/>
              </a:rPr>
              <a:t>The center of mass is familiar to anyone who has ever played on a see-saw. The fulcrum point at which the see-saw will exactly balance two people sitting on either end is the center of mass for the two persons.</a:t>
            </a:r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762000" y="2743200"/>
            <a:ext cx="3124200" cy="688975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>
                <a:solidFill>
                  <a:srgbClr val="0000FF"/>
                </a:solidFill>
                <a:latin typeface="Times New Roman" charset="0"/>
              </a:rPr>
              <a:t>m</a:t>
            </a:r>
            <a:r>
              <a:rPr lang="en-GB" sz="3200" baseline="-26000">
                <a:solidFill>
                  <a:srgbClr val="0000FF"/>
                </a:solidFill>
                <a:latin typeface="Times New Roman" charset="0"/>
              </a:rPr>
              <a:t>1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d</a:t>
            </a:r>
            <a:r>
              <a:rPr lang="en-GB" sz="3200" baseline="-26000">
                <a:solidFill>
                  <a:srgbClr val="0000FF"/>
                </a:solidFill>
                <a:latin typeface="Times New Roman" charset="0"/>
              </a:rPr>
              <a:t>1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 = m</a:t>
            </a:r>
            <a:r>
              <a:rPr lang="en-GB" sz="3200" baseline="-26000">
                <a:solidFill>
                  <a:srgbClr val="0000FF"/>
                </a:solidFill>
                <a:latin typeface="Times New Roman" charset="0"/>
              </a:rPr>
              <a:t>2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d</a:t>
            </a:r>
            <a:r>
              <a:rPr lang="en-GB" sz="3200" baseline="-26000">
                <a:solidFill>
                  <a:srgbClr val="0000FF"/>
                </a:solidFill>
                <a:latin typeface="Times New Roman" charset="0"/>
              </a:rPr>
              <a:t>2</a:t>
            </a:r>
            <a:endParaRPr lang="en-GB" sz="4000" baseline="-26000">
              <a:solidFill>
                <a:srgbClr val="0000FF"/>
              </a:solidFill>
              <a:latin typeface="Times New Roman" charset="0"/>
            </a:endParaRPr>
          </a:p>
        </p:txBody>
      </p:sp>
      <p:pic>
        <p:nvPicPr>
          <p:cNvPr id="22532" name="Picture 5" descr="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28194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51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2"/>
          <p:cNvSpPr txBox="1">
            <a:spLocks noChangeArrowheads="1"/>
          </p:cNvSpPr>
          <p:nvPr/>
        </p:nvSpPr>
        <p:spPr bwMode="auto">
          <a:xfrm>
            <a:off x="211138" y="738188"/>
            <a:ext cx="457200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240DA1"/>
              </a:buClr>
              <a:buFont typeface="Wingdings" charset="0"/>
              <a:buChar char="v"/>
            </a:pPr>
            <a:r>
              <a:rPr lang="en-US" sz="2400">
                <a:solidFill>
                  <a:schemeClr val="tx1"/>
                </a:solidFill>
                <a:latin typeface="Arial" charset="0"/>
                <a:cs typeface="Arial" charset="0"/>
              </a:rPr>
              <a:t>Newton realized that in the planet-Sun system the planet does not orbit around a stationary Sun (a planet exerts as much gravitational force on the Sun as the Sun does on a planet). </a:t>
            </a:r>
          </a:p>
        </p:txBody>
      </p:sp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1354138" y="2889250"/>
            <a:ext cx="2633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200">
                <a:solidFill>
                  <a:srgbClr val="0000FF"/>
                </a:solidFill>
                <a:latin typeface="Times New Roman" charset="0"/>
              </a:rPr>
              <a:t>F</a:t>
            </a:r>
            <a:r>
              <a:rPr lang="en-GB" sz="3200" baseline="-25000">
                <a:solidFill>
                  <a:srgbClr val="0000FF"/>
                </a:solidFill>
                <a:latin typeface="Times New Roman" charset="0"/>
              </a:rPr>
              <a:t>g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 = Gm</a:t>
            </a:r>
            <a:r>
              <a:rPr lang="en-GB" sz="3200" baseline="-25000">
                <a:solidFill>
                  <a:srgbClr val="0000FF"/>
                </a:solidFill>
                <a:latin typeface="Times New Roman" charset="0"/>
              </a:rPr>
              <a:t>1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m</a:t>
            </a:r>
            <a:r>
              <a:rPr lang="en-GB" sz="3200" baseline="-25000">
                <a:solidFill>
                  <a:srgbClr val="0000FF"/>
                </a:solidFill>
                <a:latin typeface="Times New Roman" charset="0"/>
              </a:rPr>
              <a:t>2</a:t>
            </a:r>
            <a:r>
              <a:rPr lang="en-GB" sz="3200">
                <a:solidFill>
                  <a:srgbClr val="0000FF"/>
                </a:solidFill>
                <a:latin typeface="Times New Roman" charset="0"/>
              </a:rPr>
              <a:t>/d</a:t>
            </a:r>
            <a:r>
              <a:rPr lang="en-GB" sz="3200" baseline="30000">
                <a:solidFill>
                  <a:srgbClr val="0000FF"/>
                </a:solidFill>
                <a:latin typeface="Times New Roman" charset="0"/>
              </a:rPr>
              <a:t>2</a:t>
            </a:r>
          </a:p>
        </p:txBody>
      </p:sp>
      <p:pic>
        <p:nvPicPr>
          <p:cNvPr id="24579" name="Picture 5" descr="Orbit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725488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Oval 6"/>
          <p:cNvSpPr>
            <a:spLocks noChangeAspect="1"/>
          </p:cNvSpPr>
          <p:nvPr/>
        </p:nvSpPr>
        <p:spPr bwMode="auto">
          <a:xfrm>
            <a:off x="6026150" y="1920875"/>
            <a:ext cx="2436813" cy="243681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Oval 7"/>
          <p:cNvSpPr>
            <a:spLocks noChangeArrowheads="1"/>
          </p:cNvSpPr>
          <p:nvPr/>
        </p:nvSpPr>
        <p:spPr bwMode="auto">
          <a:xfrm>
            <a:off x="5440363" y="1346200"/>
            <a:ext cx="3632200" cy="357028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65913" y="2289175"/>
            <a:ext cx="124142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ea typeface="+mn-ea"/>
                <a:cs typeface="Arial"/>
              </a:rPr>
              <a:t>Center of mass</a:t>
            </a:r>
          </a:p>
        </p:txBody>
      </p:sp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211138" y="3392488"/>
            <a:ext cx="457200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240DA1"/>
              </a:buClr>
            </a:pPr>
            <a:endParaRPr lang="en-US" sz="24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eaLnBrk="1" hangingPunct="1">
              <a:buClr>
                <a:srgbClr val="240DA1"/>
              </a:buClr>
              <a:buFont typeface="Wingdings" charset="0"/>
              <a:buChar char="v"/>
            </a:pPr>
            <a:r>
              <a:rPr lang="en-US" sz="2400">
                <a:solidFill>
                  <a:schemeClr val="tx1"/>
                </a:solidFill>
                <a:latin typeface="Arial" charset="0"/>
                <a:cs typeface="Arial" charset="0"/>
              </a:rPr>
              <a:t> Instead, Newton proposed that </a:t>
            </a:r>
            <a:r>
              <a:rPr lang="en-US" sz="2400" i="1" u="sng">
                <a:solidFill>
                  <a:schemeClr val="tx1"/>
                </a:solidFill>
                <a:latin typeface="Arial" charset="0"/>
                <a:cs typeface="Arial" charset="0"/>
              </a:rPr>
              <a:t>both the planet and the Sun orbited around the common center of mass for the planet-Sun system</a:t>
            </a:r>
            <a:r>
              <a:rPr lang="en-US" sz="2400">
                <a:solidFill>
                  <a:schemeClr val="tx1"/>
                </a:solidFill>
                <a:latin typeface="Arial" charset="0"/>
                <a:cs typeface="Arial" charset="0"/>
              </a:rPr>
              <a:t>. </a:t>
            </a:r>
          </a:p>
          <a:p>
            <a:pPr eaLnBrk="1" hangingPunct="1">
              <a:buClr>
                <a:srgbClr val="240DA1"/>
              </a:buClr>
              <a:buFont typeface="Wingdings" charset="0"/>
              <a:buChar char="v"/>
            </a:pPr>
            <a:endParaRPr lang="en-US" sz="240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37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ycenter.e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" y="1563687"/>
            <a:ext cx="9434286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031331" y="2630487"/>
            <a:ext cx="2743200" cy="914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entury" pitchFamily="5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5338" y="4230687"/>
            <a:ext cx="41155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j-lt"/>
              </a:rPr>
              <a:t>Center </a:t>
            </a:r>
            <a:r>
              <a:rPr lang="en-US" sz="2400" dirty="0">
                <a:latin typeface="+mj-lt"/>
              </a:rPr>
              <a:t>of </a:t>
            </a:r>
            <a:r>
              <a:rPr lang="en-US" sz="2400" dirty="0" smtClean="0">
                <a:latin typeface="+mj-lt"/>
              </a:rPr>
              <a:t>mass (barycenter) of Sun </a:t>
            </a:r>
            <a:r>
              <a:rPr lang="en-US" sz="2400" dirty="0">
                <a:latin typeface="+mj-lt"/>
              </a:rPr>
              <a:t>&amp; </a:t>
            </a:r>
            <a:r>
              <a:rPr lang="en-US" sz="2400" dirty="0" smtClean="0">
                <a:latin typeface="+mj-lt"/>
              </a:rPr>
              <a:t>Jupiter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031331" y="3468687"/>
            <a:ext cx="381000" cy="7620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345531" y="1639887"/>
            <a:ext cx="838200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j-lt"/>
              </a:rPr>
              <a:t>Sun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7131" y="3007022"/>
            <a:ext cx="12192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j-lt"/>
              </a:rPr>
              <a:t>Jupiter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30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1" y="115887"/>
            <a:ext cx="8161298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21469" y="192087"/>
            <a:ext cx="441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enter </a:t>
            </a:r>
            <a:r>
              <a:rPr lang="en-US" dirty="0">
                <a:latin typeface="+mj-lt"/>
              </a:rPr>
              <a:t>of </a:t>
            </a:r>
            <a:r>
              <a:rPr lang="en-US" dirty="0" smtClean="0">
                <a:latin typeface="+mj-lt"/>
              </a:rPr>
              <a:t>mass: </a:t>
            </a:r>
            <a:endParaRPr lang="en-US" dirty="0">
              <a:latin typeface="+mj-lt"/>
            </a:endParaRPr>
          </a:p>
          <a:p>
            <a:pPr algn="ctr">
              <a:defRPr/>
            </a:pPr>
            <a:r>
              <a:rPr lang="en-US" dirty="0">
                <a:latin typeface="+mj-lt"/>
              </a:rPr>
              <a:t>Sun &amp; </a:t>
            </a:r>
            <a:r>
              <a:rPr lang="en-US" dirty="0" smtClean="0">
                <a:latin typeface="+mj-lt"/>
              </a:rPr>
              <a:t>the 8 planets</a:t>
            </a:r>
          </a:p>
          <a:p>
            <a:pPr algn="ctr">
              <a:defRPr/>
            </a:pPr>
            <a:r>
              <a:rPr lang="en-US" dirty="0" smtClean="0">
                <a:latin typeface="+mj-lt"/>
              </a:rPr>
              <a:t>2006 - 2033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64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954088"/>
            <a:ext cx="7772400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extBox 3"/>
          <p:cNvSpPr txBox="1">
            <a:spLocks noChangeArrowheads="1"/>
          </p:cNvSpPr>
          <p:nvPr/>
        </p:nvSpPr>
        <p:spPr bwMode="auto">
          <a:xfrm>
            <a:off x="1658938" y="268288"/>
            <a:ext cx="6324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Exoplanet induced motions of star</a:t>
            </a:r>
          </a:p>
        </p:txBody>
      </p:sp>
    </p:spTree>
    <p:extLst>
      <p:ext uri="{BB962C8B-B14F-4D97-AF65-F5344CB8AC3E}">
        <p14:creationId xmlns:p14="http://schemas.microsoft.com/office/powerpoint/2010/main" val="53136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3"/>
          <p:cNvSpPr txBox="1">
            <a:spLocks noChangeArrowheads="1"/>
          </p:cNvSpPr>
          <p:nvPr/>
        </p:nvSpPr>
        <p:spPr bwMode="auto">
          <a:xfrm>
            <a:off x="5087938" y="2782888"/>
            <a:ext cx="4419600" cy="517525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b="1">
                <a:solidFill>
                  <a:srgbClr val="0000FF"/>
                </a:solidFill>
                <a:latin typeface="Times New Roman" charset="0"/>
              </a:rPr>
              <a:t>P</a:t>
            </a:r>
            <a:r>
              <a:rPr lang="en-GB" b="1" baseline="40000">
                <a:solidFill>
                  <a:srgbClr val="0000FF"/>
                </a:solidFill>
                <a:latin typeface="Times New Roman" charset="0"/>
              </a:rPr>
              <a:t>2 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 =  4</a:t>
            </a:r>
            <a:r>
              <a:rPr lang="en-GB" b="1">
                <a:solidFill>
                  <a:srgbClr val="0000FF"/>
                </a:solidFill>
                <a:latin typeface="Symbol" charset="0"/>
              </a:rPr>
              <a:t></a:t>
            </a:r>
            <a:r>
              <a:rPr lang="en-GB" b="1" baseline="40000">
                <a:solidFill>
                  <a:srgbClr val="0000FF"/>
                </a:solidFill>
                <a:latin typeface="Times New Roman" charset="0"/>
              </a:rPr>
              <a:t>2  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a</a:t>
            </a:r>
            <a:r>
              <a:rPr lang="en-GB" b="1" baseline="40000">
                <a:solidFill>
                  <a:srgbClr val="0000FF"/>
                </a:solidFill>
                <a:latin typeface="Times New Roman" charset="0"/>
              </a:rPr>
              <a:t>3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 /  G (m</a:t>
            </a:r>
            <a:r>
              <a:rPr lang="en-GB" b="1" baseline="-26000">
                <a:solidFill>
                  <a:srgbClr val="0000FF"/>
                </a:solidFill>
                <a:latin typeface="Times New Roman" charset="0"/>
              </a:rPr>
              <a:t>1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 + m</a:t>
            </a:r>
            <a:r>
              <a:rPr lang="en-GB" b="1" baseline="-26000">
                <a:solidFill>
                  <a:srgbClr val="0000FF"/>
                </a:solidFill>
                <a:latin typeface="Times New Roman" charset="0"/>
              </a:rPr>
              <a:t>2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)</a:t>
            </a:r>
          </a:p>
        </p:txBody>
      </p:sp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1125538" y="369728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i="1">
                <a:solidFill>
                  <a:srgbClr val="000066"/>
                </a:solidFill>
                <a:latin typeface="Century Schoolbook" charset="0"/>
              </a:rPr>
              <a:t>G is known as the universal gravitational constant.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92138" y="1611313"/>
            <a:ext cx="4114800" cy="1171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altLang="ja-JP" sz="3600" b="1">
                <a:solidFill>
                  <a:srgbClr val="FFA915"/>
                </a:solidFill>
                <a:latin typeface="Marker Felt" charset="0"/>
                <a:ea typeface="ＭＳ Ｐゴシック" charset="0"/>
                <a:cs typeface="ＭＳ Ｐゴシック" charset="0"/>
              </a:rPr>
              <a:t>Kepler</a:t>
            </a:r>
            <a:r>
              <a:rPr lang="ja-JP" altLang="en-GB" sz="3600" b="1">
                <a:solidFill>
                  <a:srgbClr val="FFA915"/>
                </a:solidFill>
                <a:latin typeface="Marker Felt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3600" b="1">
                <a:solidFill>
                  <a:srgbClr val="FFA915"/>
                </a:solidFill>
                <a:latin typeface="Marker Felt" charset="0"/>
                <a:ea typeface="ＭＳ Ｐゴシック" charset="0"/>
                <a:cs typeface="ＭＳ Ｐゴシック" charset="0"/>
              </a:rPr>
              <a:t>s Third Law</a:t>
            </a:r>
            <a:endParaRPr lang="en-GB" sz="4000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45331" y="4383087"/>
            <a:ext cx="8535193" cy="1652587"/>
          </a:xfrm>
          <a:prstGeom prst="rect">
            <a:avLst/>
          </a:prstGeom>
          <a:noFill/>
          <a:ln w="666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631" tIns="42315" rIns="84631" bIns="42315">
            <a:spAutoFit/>
          </a:bodyPr>
          <a:lstStyle>
            <a:lvl1pPr indent="-312738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25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dirty="0">
                <a:solidFill>
                  <a:schemeClr val="tx1"/>
                </a:solidFill>
                <a:latin typeface="Arial" charset="0"/>
              </a:rPr>
              <a:t>If you can </a:t>
            </a:r>
            <a:r>
              <a:rPr lang="en-GB" sz="2400" dirty="0" smtClean="0">
                <a:solidFill>
                  <a:schemeClr val="tx1"/>
                </a:solidFill>
                <a:latin typeface="Arial" charset="0"/>
              </a:rPr>
              <a:t>measure the </a:t>
            </a:r>
            <a:r>
              <a:rPr lang="en-GB" sz="2400" dirty="0">
                <a:solidFill>
                  <a:schemeClr val="tx1"/>
                </a:solidFill>
                <a:latin typeface="Arial" charset="0"/>
              </a:rPr>
              <a:t>orbital period of two objects (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P</a:t>
            </a:r>
            <a:r>
              <a:rPr lang="en-GB" sz="2400" dirty="0">
                <a:solidFill>
                  <a:schemeClr val="tx1"/>
                </a:solidFill>
                <a:latin typeface="Arial" charset="0"/>
              </a:rPr>
              <a:t>) and the size of their orbit (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a</a:t>
            </a:r>
            <a:r>
              <a:rPr lang="en-GB" sz="2400" dirty="0">
                <a:solidFill>
                  <a:schemeClr val="tx1"/>
                </a:solidFill>
                <a:latin typeface="Arial" charset="0"/>
              </a:rPr>
              <a:t>), </a:t>
            </a:r>
          </a:p>
          <a:p>
            <a:pPr eaLnBrk="1" hangingPunct="1">
              <a:spcBef>
                <a:spcPts val="725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dirty="0">
                <a:solidFill>
                  <a:schemeClr val="tx1"/>
                </a:solidFill>
                <a:latin typeface="Arial" charset="0"/>
              </a:rPr>
              <a:t>then you can calculate the sum of the masses of both objects (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m</a:t>
            </a:r>
            <a:r>
              <a:rPr lang="en-GB" sz="2400" baseline="-26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 + m</a:t>
            </a:r>
            <a:r>
              <a:rPr lang="en-GB" sz="2400" baseline="-26000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en-GB" sz="2400" dirty="0">
                <a:solidFill>
                  <a:schemeClr val="tx1"/>
                </a:solidFill>
                <a:latin typeface="Arial" charset="0"/>
              </a:rPr>
              <a:t>)</a:t>
            </a:r>
          </a:p>
        </p:txBody>
      </p:sp>
      <p:sp>
        <p:nvSpPr>
          <p:cNvPr id="28677" name="Rectangle 5"/>
          <p:cNvSpPr txBox="1">
            <a:spLocks noChangeArrowheads="1"/>
          </p:cNvSpPr>
          <p:nvPr/>
        </p:nvSpPr>
        <p:spPr bwMode="auto">
          <a:xfrm>
            <a:off x="211138" y="2478088"/>
            <a:ext cx="53340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 anchor="ctr"/>
          <a:lstStyle>
            <a:lvl1pPr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600" b="1">
                <a:solidFill>
                  <a:srgbClr val="FFA915"/>
                </a:solidFill>
                <a:latin typeface="Marker Felt" charset="0"/>
              </a:rPr>
              <a:t>Newton</a:t>
            </a:r>
            <a:r>
              <a:rPr lang="ja-JP" altLang="en-GB" sz="3600" b="1">
                <a:solidFill>
                  <a:srgbClr val="FFA915"/>
                </a:solidFill>
                <a:latin typeface="Marker Felt" charset="0"/>
              </a:rPr>
              <a:t>’</a:t>
            </a:r>
            <a:r>
              <a:rPr lang="en-GB" altLang="ja-JP" sz="3600" b="1">
                <a:solidFill>
                  <a:srgbClr val="FFA915"/>
                </a:solidFill>
                <a:latin typeface="Marker Felt" charset="0"/>
              </a:rPr>
              <a:t>s modification</a:t>
            </a:r>
            <a:endParaRPr lang="en-GB" sz="4000" b="1">
              <a:latin typeface="Times New Roman" charset="0"/>
            </a:endParaRPr>
          </a:p>
        </p:txBody>
      </p:sp>
      <p:sp>
        <p:nvSpPr>
          <p:cNvPr id="28678" name="Text Box 3"/>
          <p:cNvSpPr txBox="1">
            <a:spLocks noChangeArrowheads="1"/>
          </p:cNvSpPr>
          <p:nvPr/>
        </p:nvSpPr>
        <p:spPr bwMode="auto">
          <a:xfrm>
            <a:off x="5087938" y="1960563"/>
            <a:ext cx="4419600" cy="517525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b="1">
                <a:solidFill>
                  <a:srgbClr val="0000FF"/>
                </a:solidFill>
                <a:latin typeface="Times New Roman" charset="0"/>
              </a:rPr>
              <a:t>P</a:t>
            </a:r>
            <a:r>
              <a:rPr lang="en-GB" b="1" baseline="40000">
                <a:solidFill>
                  <a:srgbClr val="0000FF"/>
                </a:solidFill>
                <a:latin typeface="Times New Roman" charset="0"/>
              </a:rPr>
              <a:t>2 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 =  a</a:t>
            </a:r>
            <a:r>
              <a:rPr lang="en-GB" b="1" baseline="40000">
                <a:solidFill>
                  <a:srgbClr val="0000FF"/>
                </a:solidFill>
                <a:latin typeface="Times New Roman" charset="0"/>
              </a:rPr>
              <a:t>3</a:t>
            </a:r>
            <a:r>
              <a:rPr lang="en-GB" b="1">
                <a:solidFill>
                  <a:srgbClr val="0000FF"/>
                </a:solidFill>
                <a:latin typeface="Times New Roman" charset="0"/>
              </a:rPr>
              <a:t> /  constant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15938" y="-188913"/>
            <a:ext cx="8991600" cy="180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buClr>
                <a:srgbClr val="240DA1"/>
              </a:buClr>
              <a:defRPr/>
            </a:pPr>
            <a:endParaRPr lang="en-US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>
              <a:buClr>
                <a:srgbClr val="240DA1"/>
              </a:buClr>
              <a:defRPr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Law of Universal Gravitation and the realization that planets &amp; the Sun orbit their mutual center of mass allowed Newton to modify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Kepler’s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 Third Law:</a:t>
            </a:r>
            <a:endParaRPr lang="en-GB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6308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Text Box 6"/>
          <p:cNvSpPr txBox="1">
            <a:spLocks noChangeArrowheads="1"/>
          </p:cNvSpPr>
          <p:nvPr/>
        </p:nvSpPr>
        <p:spPr bwMode="auto">
          <a:xfrm>
            <a:off x="896938" y="898525"/>
            <a:ext cx="8001000" cy="4703763"/>
          </a:xfrm>
          <a:prstGeom prst="rect">
            <a:avLst/>
          </a:prstGeom>
          <a:solidFill>
            <a:srgbClr val="F5FF8B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lIns="82647" tIns="42976" rIns="82647" bIns="42976">
            <a:spAutoFit/>
          </a:bodyPr>
          <a:lstStyle>
            <a:lvl1pPr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5000" b="1" dirty="0" smtClean="0">
                <a:solidFill>
                  <a:srgbClr val="FF0000"/>
                </a:solidFill>
                <a:latin typeface="Times New Roman" charset="0"/>
              </a:rPr>
              <a:t> </a:t>
            </a:r>
            <a:r>
              <a:rPr lang="en-GB" sz="5000" u="sng" dirty="0" smtClean="0">
                <a:solidFill>
                  <a:srgbClr val="FF0000"/>
                </a:solidFill>
                <a:latin typeface="Copperplate Gothic Bold"/>
                <a:cs typeface="Copperplate Gothic Bold"/>
              </a:rPr>
              <a:t>Energy</a:t>
            </a:r>
          </a:p>
          <a:p>
            <a:pPr algn="ctr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en-GB" sz="5000" b="1" dirty="0" smtClean="0">
              <a:solidFill>
                <a:srgbClr val="FF0000"/>
              </a:solidFill>
              <a:latin typeface="Times New Roman" charset="0"/>
            </a:endParaRPr>
          </a:p>
          <a:p>
            <a:pPr algn="ctr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5000" dirty="0" smtClean="0">
                <a:solidFill>
                  <a:schemeClr val="accent3"/>
                </a:solidFill>
                <a:latin typeface="+mj-lt"/>
              </a:rPr>
              <a:t>The history of the Universe and the nature of life is governed by the interplay between matter and energy</a:t>
            </a:r>
          </a:p>
        </p:txBody>
      </p:sp>
    </p:spTree>
    <p:extLst>
      <p:ext uri="{BB962C8B-B14F-4D97-AF65-F5344CB8AC3E}">
        <p14:creationId xmlns:p14="http://schemas.microsoft.com/office/powerpoint/2010/main" val="3503404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6763" y="609600"/>
            <a:ext cx="8301037" cy="4279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None/>
            </a:pPr>
            <a:r>
              <a:rPr lang="en-GB" sz="4000" b="1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	Matter</a:t>
            </a:r>
            <a:r>
              <a:rPr lang="en-GB" sz="4000">
                <a:latin typeface="Arial" charset="0"/>
                <a:ea typeface="ＭＳ Ｐゴシック" charset="0"/>
                <a:cs typeface="ＭＳ Ｐゴシック" charset="0"/>
              </a:rPr>
              <a:t> – material such as rocks, water, air; </a:t>
            </a:r>
            <a:r>
              <a:rPr lang="ja-JP" altLang="en-GB" sz="400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4000">
                <a:latin typeface="Arial" charset="0"/>
                <a:ea typeface="ＭＳ Ｐゴシック" charset="0"/>
                <a:cs typeface="ＭＳ Ｐゴシック" charset="0"/>
              </a:rPr>
              <a:t>stuff</a:t>
            </a:r>
            <a:r>
              <a:rPr lang="ja-JP" altLang="en-GB" sz="400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GB" altLang="ja-JP" sz="4000">
                <a:latin typeface="Arial" charset="0"/>
                <a:ea typeface="ＭＳ Ｐゴシック" charset="0"/>
                <a:cs typeface="ＭＳ Ｐゴシック" charset="0"/>
              </a:rPr>
              <a:t> composed of atoms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None/>
            </a:pPr>
            <a:endParaRPr lang="en-GB" sz="4000">
              <a:solidFill>
                <a:srgbClr val="000099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None/>
            </a:pPr>
            <a:r>
              <a:rPr lang="en-GB" sz="40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GB" sz="4000" b="1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Energy</a:t>
            </a:r>
            <a:r>
              <a:rPr lang="en-GB" sz="4000">
                <a:latin typeface="Arial" charset="0"/>
                <a:ea typeface="ＭＳ Ｐゴシック" charset="0"/>
                <a:cs typeface="ＭＳ Ｐゴシック" charset="0"/>
              </a:rPr>
              <a:t> – makes or has the potential to make matter move!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SzPct val="100000"/>
              <a:buFont typeface="Times New Roman" charset="0"/>
              <a:buNone/>
            </a:pP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762000" y="4724400"/>
            <a:ext cx="83010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/>
          <a:lstStyle/>
          <a:p>
            <a:pPr marL="431800" indent="-323850" algn="ctr" defTabSz="449263">
              <a:lnSpc>
                <a:spcPct val="85000"/>
              </a:lnSpc>
              <a:spcBef>
                <a:spcPts val="788"/>
              </a:spcBef>
              <a:buClr>
                <a:srgbClr val="000099"/>
              </a:buClr>
              <a:buSzPct val="100000"/>
              <a:buFont typeface="Times New Roman" charset="0"/>
              <a:buNone/>
            </a:pPr>
            <a:r>
              <a:rPr lang="en-GB">
                <a:solidFill>
                  <a:srgbClr val="FF0000"/>
                </a:solidFill>
                <a:latin typeface="Arial" charset="0"/>
              </a:rPr>
              <a:t>The history of the universe, including biological organisms, is based upon the interplay between </a:t>
            </a:r>
            <a:r>
              <a:rPr lang="en-GB" b="1">
                <a:solidFill>
                  <a:srgbClr val="FF0000"/>
                </a:solidFill>
                <a:latin typeface="Arial" charset="0"/>
              </a:rPr>
              <a:t>matter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 and </a:t>
            </a:r>
            <a:r>
              <a:rPr lang="en-GB" b="1">
                <a:solidFill>
                  <a:srgbClr val="FF0000"/>
                </a:solidFill>
                <a:latin typeface="Arial" charset="0"/>
              </a:rPr>
              <a:t>energy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. </a:t>
            </a:r>
          </a:p>
          <a:p>
            <a:pPr marL="431800" indent="-323850" defTabSz="449263">
              <a:lnSpc>
                <a:spcPct val="85000"/>
              </a:lnSpc>
              <a:spcBef>
                <a:spcPts val="788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GB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469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build="p" autoUpdateAnimBg="0"/>
      <p:bldP spid="18022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8663" y="193675"/>
            <a:ext cx="8301037" cy="1162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Three Basic Types of Energy</a:t>
            </a:r>
            <a:endParaRPr lang="en-GB" sz="4000" b="1" u="sng">
              <a:solidFill>
                <a:srgbClr val="0000FF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4963" y="1600200"/>
            <a:ext cx="6700837" cy="4567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 marL="341313" indent="-341313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kinetic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>
                <a:latin typeface="Arial" charset="0"/>
                <a:ea typeface="ＭＳ Ｐゴシック" charset="0"/>
              </a:rPr>
              <a:t>energy of motion</a:t>
            </a:r>
          </a:p>
          <a:p>
            <a:pPr marL="341313" indent="-341313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potential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>
                <a:latin typeface="Arial" charset="0"/>
                <a:ea typeface="ＭＳ Ｐゴシック" charset="0"/>
              </a:rPr>
              <a:t>stored energy; e.g., chemical, gravitational, electrical, etc.</a:t>
            </a:r>
          </a:p>
          <a:p>
            <a:pPr marL="341313" indent="-341313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Times New Roman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radiative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>
                <a:latin typeface="Arial" charset="0"/>
                <a:ea typeface="ＭＳ Ｐゴシック" charset="0"/>
              </a:rPr>
              <a:t> energy transported by light (electromagetic radiation)</a:t>
            </a:r>
          </a:p>
          <a:p>
            <a:pPr marL="341313" indent="-341313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SzPct val="100000"/>
              <a:buFont typeface="Times New Roman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318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GC1672_HubbleCooper_189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" y="0"/>
            <a:ext cx="9381672" cy="648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31" y="192087"/>
            <a:ext cx="324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We are “star stuff”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86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52320"/>
            <a:ext cx="9813131" cy="6532495"/>
          </a:xfrm>
          <a:prstGeom prst="rect">
            <a:avLst/>
          </a:prstGeom>
        </p:spPr>
      </p:pic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5731" y="573087"/>
            <a:ext cx="5410200" cy="647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Conservation of Energy</a:t>
            </a:r>
            <a:endParaRPr lang="en-GB" sz="36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731" y="1563688"/>
            <a:ext cx="4799807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Font typeface="Wingdings" charset="0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Fundamental law of nature			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Font typeface="Wingdings" charset="0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Energy can be neither created nor destroyed</a:t>
            </a:r>
          </a:p>
          <a:p>
            <a:pPr marL="107950" indent="0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4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Font typeface="Wingdings" charset="0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It can change form or be exchanged between objects.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Font typeface="Wingdings" charset="0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4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Clr>
                <a:srgbClr val="FF0066"/>
              </a:buClr>
              <a:buSzPct val="100000"/>
              <a:buFont typeface="Wingdings" charset="0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The total energy content of the Universe was determined in the Big Bang and remains the same today.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002338" y="5297488"/>
            <a:ext cx="669925" cy="609600"/>
          </a:xfrm>
          <a:prstGeom prst="ellipse">
            <a:avLst/>
          </a:prstGeom>
          <a:solidFill>
            <a:srgbClr val="99C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916738" y="4002088"/>
            <a:ext cx="669925" cy="609600"/>
          </a:xfrm>
          <a:prstGeom prst="ellipse">
            <a:avLst/>
          </a:prstGeom>
          <a:solidFill>
            <a:srgbClr val="99C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992938" y="4154488"/>
            <a:ext cx="609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K.E.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907338" y="5297488"/>
            <a:ext cx="669925" cy="609600"/>
          </a:xfrm>
          <a:prstGeom prst="ellipse">
            <a:avLst/>
          </a:prstGeom>
          <a:solidFill>
            <a:srgbClr val="99C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6535738" y="4535488"/>
            <a:ext cx="533400" cy="8382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V="1">
            <a:off x="6688138" y="5602288"/>
            <a:ext cx="12192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7450138" y="4535488"/>
            <a:ext cx="533400" cy="8382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6078538" y="5449888"/>
            <a:ext cx="609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P.E.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985125" y="5449888"/>
            <a:ext cx="60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R.E.</a:t>
            </a:r>
          </a:p>
        </p:txBody>
      </p:sp>
    </p:spTree>
    <p:extLst>
      <p:ext uri="{BB962C8B-B14F-4D97-AF65-F5344CB8AC3E}">
        <p14:creationId xmlns:p14="http://schemas.microsoft.com/office/powerpoint/2010/main" val="23909093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 autoUpdateAnimBg="0"/>
      <p:bldP spid="5" grpId="0" animBg="1"/>
      <p:bldP spid="7" grpId="0" animBg="1"/>
      <p:bldP spid="8" grpId="0"/>
      <p:bldP spid="9" grpId="0" animBg="1"/>
      <p:bldP spid="11" grpId="0" animBg="1"/>
      <p:bldP spid="14" grpId="0" animBg="1"/>
      <p:bldP spid="15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19113"/>
            <a:ext cx="5181600" cy="615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>
                <a:latin typeface="Arial" charset="0"/>
                <a:ea typeface="ＭＳ Ｐゴシック" charset="0"/>
                <a:cs typeface="ＭＳ Ｐゴシック" charset="0"/>
              </a:rPr>
              <a:t>Kinetic Energy (K.E.):</a:t>
            </a:r>
            <a:endParaRPr lang="en-GB" sz="3600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95800" y="457200"/>
            <a:ext cx="4800600" cy="417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energy of motion</a:t>
            </a:r>
            <a:r>
              <a:rPr lang="en-GB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GB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80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K.E. = </a:t>
            </a:r>
            <a:r>
              <a:rPr lang="en-GB" sz="2800">
                <a:solidFill>
                  <a:srgbClr val="0000FF"/>
                </a:solidFill>
                <a:latin typeface="Arial" charset="0"/>
                <a:ea typeface="ＭＳ Ｐゴシック" charset="0"/>
                <a:cs typeface="Times New Roman" charset="0"/>
              </a:rPr>
              <a:t>1/2 mv</a:t>
            </a:r>
            <a:r>
              <a:rPr lang="en-GB" sz="2800" baseline="30000">
                <a:solidFill>
                  <a:srgbClr val="0000FF"/>
                </a:solidFill>
                <a:latin typeface="Arial" charset="0"/>
                <a:ea typeface="ＭＳ Ｐゴシック" charset="0"/>
                <a:cs typeface="Times New Roman" charset="0"/>
              </a:rPr>
              <a:t>2</a:t>
            </a:r>
          </a:p>
          <a:p>
            <a:pPr algn="ctr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400" i="1" baseline="30000">
              <a:solidFill>
                <a:srgbClr val="07B151"/>
              </a:solidFill>
              <a:latin typeface="Arial" charset="0"/>
              <a:ea typeface="ＭＳ Ｐゴシック" charset="0"/>
              <a:cs typeface="Times New Roman" charset="0"/>
            </a:endParaRPr>
          </a:p>
          <a:p>
            <a:pPr algn="ctr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400" i="1" baseline="30000">
                <a:solidFill>
                  <a:srgbClr val="07B151"/>
                </a:solidFill>
                <a:latin typeface="Arial" charset="0"/>
                <a:ea typeface="ＭＳ Ｐゴシック" charset="0"/>
                <a:cs typeface="Times New Roman" charset="0"/>
              </a:rPr>
              <a:t>(m is mass, v is velocity)</a:t>
            </a:r>
            <a:r>
              <a:rPr lang="en-GB" sz="2400" i="1">
                <a:solidFill>
                  <a:srgbClr val="0000FF"/>
                </a:solidFill>
                <a:latin typeface="Arial" charset="0"/>
                <a:ea typeface="ＭＳ Ｐゴシック" charset="0"/>
                <a:cs typeface="Times New Roman" charset="0"/>
              </a:rPr>
              <a:t>  </a:t>
            </a:r>
          </a:p>
          <a:p>
            <a:pPr algn="ctr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1800">
                <a:latin typeface="Arial" charset="0"/>
                <a:ea typeface="ＭＳ Ｐゴシック" charset="0"/>
                <a:cs typeface="Times New Roman" charset="0"/>
              </a:rPr>
              <a:t>	</a:t>
            </a:r>
            <a:r>
              <a:rPr lang="en-GB" sz="2400">
                <a:latin typeface="Arial" charset="0"/>
                <a:ea typeface="ＭＳ Ｐゴシック" charset="0"/>
                <a:cs typeface="Times New Roman" charset="0"/>
              </a:rPr>
              <a:t>								</a:t>
            </a:r>
          </a:p>
          <a:p>
            <a:pPr>
              <a:spcBef>
                <a:spcPts val="788"/>
              </a:spcBef>
              <a:spcAft>
                <a:spcPct val="0"/>
              </a:spcAft>
              <a:buSzPct val="100000"/>
              <a:buFont typeface="Times New Roman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7827" name="Picture 4" descr="NiagraFa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92450"/>
            <a:ext cx="38100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5" descr="truck-traffic-hh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371600"/>
            <a:ext cx="34448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832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6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192088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8593931" y="649287"/>
            <a:ext cx="914400" cy="4191000"/>
          </a:xfrm>
          <a:prstGeom prst="rect">
            <a:avLst/>
          </a:prstGeom>
          <a:solidFill>
            <a:srgbClr val="E9E8D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1931" y="573087"/>
            <a:ext cx="7467600" cy="4176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647" tIns="42976" rIns="82647" bIns="42976" numCol="1" anchor="t" anchorCtr="0" compatLnSpc="1">
            <a:prstTxWarp prst="textNoShape">
              <a:avLst/>
            </a:prstTxWarp>
          </a:bodyPr>
          <a:lstStyle>
            <a:lvl1pPr marL="431800" indent="-323850" algn="l" defTabSz="449263" rtl="0" eaLnBrk="0" fontAlgn="base" hangingPunct="0"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3200">
                <a:solidFill>
                  <a:srgbClr val="000000"/>
                </a:solidFill>
                <a:latin typeface="+mn-lt"/>
                <a:ea typeface="ＭＳ Ｐゴシック" pitchFamily="59" charset="-128"/>
                <a:cs typeface="ＭＳ Ｐゴシック" pitchFamily="59" charset="-128"/>
              </a:defRPr>
            </a:lvl1pPr>
            <a:lvl2pPr marL="863600" indent="-287338" algn="l" defTabSz="449263" rtl="0" eaLnBrk="0" fontAlgn="base" hangingPunct="0">
              <a:spcBef>
                <a:spcPct val="0"/>
              </a:spcBef>
              <a:spcAft>
                <a:spcPts val="1125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 sz="28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2pPr>
            <a:lvl3pPr marL="1295400" indent="-2159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4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3pPr>
            <a:lvl4pPr marL="1727200" indent="-215900" algn="l" defTabSz="449263" rtl="0" eaLnBrk="0" fontAlgn="base" hangingPunct="0">
              <a:spcBef>
                <a:spcPct val="0"/>
              </a:spcBef>
              <a:spcAft>
                <a:spcPts val="563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4pPr>
            <a:lvl5pPr marL="2159000" indent="-215900" algn="l" defTabSz="449263" rtl="0" eaLnBrk="0" fontAlgn="base" hangingPunct="0">
              <a:spcBef>
                <a:spcPct val="0"/>
              </a:spcBef>
              <a:spcAft>
                <a:spcPts val="275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5pPr>
            <a:lvl6pPr marL="2616200" indent="-215900" algn="l" defTabSz="449263" rtl="0" fontAlgn="base" hangingPunct="0">
              <a:spcBef>
                <a:spcPct val="0"/>
              </a:spcBef>
              <a:spcAft>
                <a:spcPts val="275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6pPr>
            <a:lvl7pPr marL="3073400" indent="-215900" algn="l" defTabSz="449263" rtl="0" fontAlgn="base" hangingPunct="0">
              <a:spcBef>
                <a:spcPct val="0"/>
              </a:spcBef>
              <a:spcAft>
                <a:spcPts val="275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7pPr>
            <a:lvl8pPr marL="3530600" indent="-215900" algn="l" defTabSz="449263" rtl="0" fontAlgn="base" hangingPunct="0">
              <a:spcBef>
                <a:spcPct val="0"/>
              </a:spcBef>
              <a:spcAft>
                <a:spcPts val="275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8pPr>
            <a:lvl9pPr marL="3987800" indent="-215900" algn="l" defTabSz="449263" rtl="0" fontAlgn="base" hangingPunct="0">
              <a:spcBef>
                <a:spcPct val="0"/>
              </a:spcBef>
              <a:spcAft>
                <a:spcPts val="275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 sz="2000">
                <a:solidFill>
                  <a:srgbClr val="000000"/>
                </a:solidFill>
                <a:latin typeface="+mn-lt"/>
                <a:ea typeface="ＭＳ Ｐゴシック" pitchFamily="59" charset="-128"/>
              </a:defRPr>
            </a:lvl9pPr>
          </a:lstStyle>
          <a:p>
            <a:pPr algn="ctr">
              <a:lnSpc>
                <a:spcPct val="90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z="40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On the microscopic level:</a:t>
            </a:r>
          </a:p>
          <a:p>
            <a:pPr algn="ctr">
              <a:lnSpc>
                <a:spcPct val="90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GB" b="1" u="sng" dirty="0" smtClean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b="1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Temperature </a:t>
            </a:r>
            <a:r>
              <a:rPr lang="en-GB" b="1" i="1" dirty="0" smtClean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(</a:t>
            </a:r>
            <a:r>
              <a:rPr lang="en-GB" i="1" dirty="0" smtClean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T</a:t>
            </a:r>
            <a:r>
              <a:rPr lang="en-GB" b="1" i="1" dirty="0" smtClean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)</a:t>
            </a:r>
            <a:r>
              <a:rPr lang="en-GB" i="1" dirty="0" smtClean="0">
                <a:latin typeface="+mj-lt"/>
                <a:ea typeface="ＭＳ Ｐゴシック" charset="0"/>
                <a:cs typeface="ＭＳ Ｐゴシック" charset="0"/>
              </a:rPr>
              <a:t> </a:t>
            </a:r>
          </a:p>
          <a:p>
            <a:pPr lvl="1" algn="ctr">
              <a:lnSpc>
                <a:spcPct val="140000"/>
              </a:lnSpc>
              <a:spcBef>
                <a:spcPts val="6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0"/>
              </a:rPr>
              <a:t>is a measure of the </a:t>
            </a:r>
          </a:p>
          <a:p>
            <a:pPr lvl="1" algn="ctr">
              <a:lnSpc>
                <a:spcPct val="140000"/>
              </a:lnSpc>
              <a:spcBef>
                <a:spcPts val="6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b="1" dirty="0" smtClean="0">
                <a:solidFill>
                  <a:srgbClr val="000099"/>
                </a:solidFill>
                <a:latin typeface="Arial" charset="0"/>
                <a:ea typeface="ＭＳ Ｐゴシック" charset="0"/>
              </a:rPr>
              <a:t>average kinetic energy (</a:t>
            </a:r>
            <a:r>
              <a:rPr lang="en-GB" i="1" dirty="0" err="1" smtClean="0">
                <a:solidFill>
                  <a:srgbClr val="000099"/>
                </a:solidFill>
                <a:latin typeface="+mj-lt"/>
                <a:ea typeface="ＭＳ Ｐゴシック" charset="0"/>
              </a:rPr>
              <a:t>KE</a:t>
            </a:r>
            <a:r>
              <a:rPr lang="en-GB" b="1" i="1" baseline="-25000" dirty="0" err="1" smtClean="0">
                <a:solidFill>
                  <a:srgbClr val="000099"/>
                </a:solidFill>
                <a:latin typeface="+mj-lt"/>
                <a:ea typeface="ＭＳ Ｐゴシック" charset="0"/>
              </a:rPr>
              <a:t>avg</a:t>
            </a:r>
            <a:r>
              <a:rPr lang="en-GB" b="1" dirty="0" smtClean="0">
                <a:solidFill>
                  <a:srgbClr val="000099"/>
                </a:solidFill>
                <a:latin typeface="Arial" charset="0"/>
                <a:ea typeface="ＭＳ Ｐゴシック" charset="0"/>
              </a:rPr>
              <a:t>)</a:t>
            </a:r>
            <a:r>
              <a:rPr lang="en-GB" dirty="0" smtClean="0">
                <a:latin typeface="Arial" charset="0"/>
                <a:ea typeface="ＭＳ Ｐゴシック" charset="0"/>
              </a:rPr>
              <a:t> </a:t>
            </a:r>
          </a:p>
          <a:p>
            <a:pPr lvl="1" algn="ctr">
              <a:lnSpc>
                <a:spcPct val="140000"/>
              </a:lnSpc>
              <a:spcBef>
                <a:spcPts val="6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0"/>
              </a:rPr>
              <a:t>of particles within a substance</a:t>
            </a:r>
          </a:p>
          <a:p>
            <a:pPr lvl="1">
              <a:lnSpc>
                <a:spcPct val="90000"/>
              </a:lnSpc>
              <a:spcBef>
                <a:spcPts val="6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251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931" y="587375"/>
            <a:ext cx="7467600" cy="417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4000" i="1" dirty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On the microscopic level:</a:t>
            </a:r>
          </a:p>
          <a:p>
            <a:pPr algn="ctr">
              <a:lnSpc>
                <a:spcPct val="90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b="1" u="sng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TextBox 2"/>
          <p:cNvSpPr txBox="1">
            <a:spLocks noChangeArrowheads="1"/>
          </p:cNvSpPr>
          <p:nvPr/>
        </p:nvSpPr>
        <p:spPr bwMode="auto">
          <a:xfrm>
            <a:off x="1506538" y="2379662"/>
            <a:ext cx="5183187" cy="70802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82880" tIns="91440" rIns="182880" bIns="18288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/>
              <a:t>KE</a:t>
            </a:r>
            <a:r>
              <a:rPr lang="en-US" i="1" baseline="-25000"/>
              <a:t>avg</a:t>
            </a:r>
            <a:r>
              <a:rPr lang="en-US" i="1"/>
              <a:t> = (1/2 mv</a:t>
            </a:r>
            <a:r>
              <a:rPr lang="en-US" i="1" baseline="30000"/>
              <a:t>2</a:t>
            </a:r>
            <a:r>
              <a:rPr lang="en-US" i="1"/>
              <a:t>)</a:t>
            </a:r>
            <a:r>
              <a:rPr lang="en-US" i="1" baseline="-25000"/>
              <a:t>avg</a:t>
            </a:r>
            <a:r>
              <a:rPr lang="en-US" i="1"/>
              <a:t> = 3/2 kT </a:t>
            </a:r>
          </a:p>
        </p:txBody>
      </p:sp>
      <p:pic>
        <p:nvPicPr>
          <p:cNvPr id="665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192088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8593931" y="649287"/>
            <a:ext cx="914400" cy="4191000"/>
          </a:xfrm>
          <a:prstGeom prst="rect">
            <a:avLst/>
          </a:prstGeom>
          <a:solidFill>
            <a:srgbClr val="E9E8D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6331" y="4230687"/>
            <a:ext cx="57150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At a given temperature, less massive particles will be moving faster than more mass particles</a:t>
            </a:r>
          </a:p>
        </p:txBody>
      </p:sp>
    </p:spTree>
    <p:extLst>
      <p:ext uri="{BB962C8B-B14F-4D97-AF65-F5344CB8AC3E}">
        <p14:creationId xmlns:p14="http://schemas.microsoft.com/office/powerpoint/2010/main" val="38567077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9781" y="39687"/>
            <a:ext cx="826135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000" b="1" dirty="0">
                <a:latin typeface="Times New Roman" charset="0"/>
                <a:ea typeface="ＭＳ Ｐゴシック" charset="0"/>
                <a:cs typeface="ＭＳ Ｐゴシック" charset="0"/>
              </a:rPr>
              <a:t>Temperature Scales</a:t>
            </a:r>
          </a:p>
        </p:txBody>
      </p:sp>
      <p:pic>
        <p:nvPicPr>
          <p:cNvPr id="686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31" y="877887"/>
            <a:ext cx="7450329" cy="546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2602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8663" y="287338"/>
            <a:ext cx="8261350" cy="57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000" b="1">
                <a:latin typeface="Times New Roman" charset="0"/>
                <a:ea typeface="ＭＳ Ｐゴシック" charset="0"/>
                <a:cs typeface="ＭＳ Ｐゴシック" charset="0"/>
              </a:rPr>
              <a:t>Temperature vs. Heat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75" y="1152525"/>
            <a:ext cx="4779963" cy="2303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4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Temperature</a:t>
            </a:r>
            <a:r>
              <a:rPr lang="en-GB" sz="240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GB" sz="2400" b="1" u="sng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average</a:t>
            </a:r>
            <a:r>
              <a:rPr lang="en-GB" sz="2400">
                <a:latin typeface="Arial" charset="0"/>
                <a:ea typeface="ＭＳ Ｐゴシック" charset="0"/>
                <a:cs typeface="ＭＳ Ｐゴシック" charset="0"/>
              </a:rPr>
              <a:t> kinetic energy.			</a:t>
            </a:r>
          </a:p>
          <a:p>
            <a:pPr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4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Heat</a:t>
            </a:r>
            <a:r>
              <a:rPr lang="en-GB" sz="2400">
                <a:latin typeface="Arial" charset="0"/>
                <a:ea typeface="ＭＳ Ｐゴシック" charset="0"/>
                <a:cs typeface="ＭＳ Ｐゴシック" charset="0"/>
              </a:rPr>
              <a:t> (thermal energy): </a:t>
            </a:r>
            <a:r>
              <a:rPr lang="en-GB" sz="2400" b="1" u="sng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total</a:t>
            </a:r>
            <a:r>
              <a:rPr lang="en-GB" sz="2400">
                <a:latin typeface="Arial" charset="0"/>
                <a:ea typeface="ＭＳ Ｐゴシック" charset="0"/>
                <a:cs typeface="ＭＳ Ｐゴシック" charset="0"/>
              </a:rPr>
              <a:t> kinetic energy.</a:t>
            </a:r>
          </a:p>
        </p:txBody>
      </p:sp>
      <p:pic>
        <p:nvPicPr>
          <p:cNvPr id="194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223963"/>
            <a:ext cx="46164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4103688"/>
            <a:ext cx="506253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6" name="Text Box 6"/>
          <p:cNvSpPr txBox="1">
            <a:spLocks noChangeArrowheads="1"/>
          </p:cNvSpPr>
          <p:nvPr/>
        </p:nvSpPr>
        <p:spPr bwMode="auto">
          <a:xfrm>
            <a:off x="404813" y="3455988"/>
            <a:ext cx="117316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</a:rPr>
              <a:t>lower T</a:t>
            </a:r>
          </a:p>
        </p:txBody>
      </p:sp>
      <p:sp>
        <p:nvSpPr>
          <p:cNvPr id="194567" name="Text Box 7"/>
          <p:cNvSpPr txBox="1">
            <a:spLocks noChangeArrowheads="1"/>
          </p:cNvSpPr>
          <p:nvPr/>
        </p:nvSpPr>
        <p:spPr bwMode="auto">
          <a:xfrm>
            <a:off x="2916238" y="3455988"/>
            <a:ext cx="129063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</a:rPr>
              <a:t>higher T</a:t>
            </a:r>
          </a:p>
        </p:txBody>
      </p:sp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2997200" y="4968875"/>
            <a:ext cx="1104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</a:rPr>
              <a:t>same T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/>
        </p:nvSpPr>
        <p:spPr bwMode="auto">
          <a:xfrm>
            <a:off x="4941888" y="3600450"/>
            <a:ext cx="12573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</a:rPr>
              <a:t>less heat</a:t>
            </a:r>
          </a:p>
        </p:txBody>
      </p:sp>
      <p:sp>
        <p:nvSpPr>
          <p:cNvPr id="194570" name="Text Box 10"/>
          <p:cNvSpPr txBox="1">
            <a:spLocks noChangeArrowheads="1"/>
          </p:cNvSpPr>
          <p:nvPr/>
        </p:nvSpPr>
        <p:spPr bwMode="auto">
          <a:xfrm>
            <a:off x="7613650" y="3600450"/>
            <a:ext cx="14763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b="1">
                <a:solidFill>
                  <a:srgbClr val="FF0000"/>
                </a:solidFill>
                <a:latin typeface="Times New Roman" charset="0"/>
              </a:rPr>
              <a:t>more heat</a:t>
            </a:r>
          </a:p>
        </p:txBody>
      </p:sp>
    </p:spTree>
    <p:extLst>
      <p:ext uri="{BB962C8B-B14F-4D97-AF65-F5344CB8AC3E}">
        <p14:creationId xmlns:p14="http://schemas.microsoft.com/office/powerpoint/2010/main" val="40040472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  <p:bldP spid="194566" grpId="0" autoUpdateAnimBg="0"/>
      <p:bldP spid="194567" grpId="0" autoUpdateAnimBg="0"/>
      <p:bldP spid="194568" grpId="0" autoUpdateAnimBg="0"/>
      <p:bldP spid="194569" grpId="0" autoUpdateAnimBg="0"/>
      <p:bldP spid="19457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534400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>
                <a:latin typeface="Arial" charset="0"/>
                <a:ea typeface="ＭＳ Ｐゴシック" charset="0"/>
                <a:cs typeface="ＭＳ Ｐゴシック" charset="0"/>
              </a:rPr>
              <a:t>Applying what we</a:t>
            </a:r>
            <a:r>
              <a:rPr lang="ja-JP" altLang="en-GB" sz="36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3600">
                <a:latin typeface="Arial" charset="0"/>
                <a:ea typeface="ＭＳ Ｐゴシック" charset="0"/>
                <a:cs typeface="ＭＳ Ｐゴシック" charset="0"/>
              </a:rPr>
              <a:t>ve learned - </a:t>
            </a:r>
            <a:br>
              <a:rPr lang="en-GB" altLang="ja-JP" sz="36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altLang="ja-JP" sz="180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GB" altLang="ja-JP" sz="1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altLang="ja-JP">
                <a:solidFill>
                  <a:srgbClr val="07B151"/>
                </a:solidFill>
                <a:latin typeface="Arial" charset="0"/>
                <a:ea typeface="ＭＳ Ｐゴシック" charset="0"/>
                <a:cs typeface="ＭＳ Ｐゴシック" charset="0"/>
              </a:rPr>
              <a:t>pizza </a:t>
            </a:r>
            <a:r>
              <a:rPr lang="en-GB" altLang="ja-JP" sz="3200">
                <a:solidFill>
                  <a:srgbClr val="07B151"/>
                </a:solidFill>
                <a:latin typeface="Arial" charset="0"/>
                <a:ea typeface="ＭＳ Ｐゴシック" charset="0"/>
                <a:cs typeface="ＭＳ Ｐゴシック" charset="0"/>
              </a:rPr>
              <a:t>vs.</a:t>
            </a:r>
            <a:r>
              <a:rPr lang="en-GB" altLang="ja-JP">
                <a:solidFill>
                  <a:srgbClr val="07B151"/>
                </a:solidFill>
                <a:latin typeface="Arial" charset="0"/>
                <a:ea typeface="ＭＳ Ｐゴシック" charset="0"/>
                <a:cs typeface="ＭＳ Ｐゴシック" charset="0"/>
              </a:rPr>
              <a:t> soup</a:t>
            </a:r>
            <a:endParaRPr lang="en-GB" sz="3600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2706" name="Picture 3" descr="chicken-noodle-soup_p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70100"/>
            <a:ext cx="3786188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4" descr="pizza_oven_250x2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31750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5"/>
          <p:cNvSpPr txBox="1">
            <a:spLocks noChangeArrowheads="1"/>
          </p:cNvSpPr>
          <p:nvPr/>
        </p:nvSpPr>
        <p:spPr bwMode="auto">
          <a:xfrm>
            <a:off x="2438400" y="5486400"/>
            <a:ext cx="6248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3600">
                <a:solidFill>
                  <a:srgbClr val="FFA464"/>
                </a:solidFill>
                <a:latin typeface="Copperplate Gothic Bold" charset="0"/>
              </a:rPr>
              <a:t>caution in the kitchen</a:t>
            </a:r>
            <a:endParaRPr lang="en-US" sz="3600">
              <a:latin typeface="Arial" charset="0"/>
            </a:endParaRPr>
          </a:p>
        </p:txBody>
      </p:sp>
      <p:pic>
        <p:nvPicPr>
          <p:cNvPr id="72709" name="Picture 6" descr="cat_with_boxing_glov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66913"/>
            <a:ext cx="3138488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283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839200" cy="533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Potential Energy:</a:t>
            </a:r>
            <a:b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/>
            </a:r>
            <a:b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Energy that is </a:t>
            </a:r>
            <a:r>
              <a:rPr lang="ja-JP" alt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stored</a:t>
            </a:r>
            <a:r>
              <a:rPr lang="ja-JP" altLang="en-GB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GB" altLang="ja-JP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 within an object and that has the potential of being released in a different form</a:t>
            </a:r>
            <a:r>
              <a:rPr lang="en-GB" altLang="ja-JP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GB" altLang="ja-JP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altLang="ja-JP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GB" altLang="ja-JP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altLang="ja-JP" b="1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endParaRPr lang="en-GB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839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301625"/>
            <a:ext cx="8423275" cy="622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Gravitational Potential Energy 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888" y="1106488"/>
            <a:ext cx="6538912" cy="3889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28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gravitational</a:t>
            </a:r>
            <a:r>
              <a:rPr lang="en-GB" sz="2800" b="1" dirty="0">
                <a:latin typeface="Times New Roman" charset="0"/>
                <a:ea typeface="ＭＳ Ｐゴシック" charset="0"/>
                <a:cs typeface="ＭＳ Ｐゴシック" charset="0"/>
              </a:rPr>
              <a:t> potential energy is the energy which an object stores due to its ability to fall	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2800" b="1" dirty="0">
                <a:latin typeface="Times New Roman" charset="0"/>
                <a:ea typeface="ＭＳ Ｐゴシック" charset="0"/>
                <a:cs typeface="ＭＳ Ｐゴシック" charset="0"/>
              </a:rPr>
              <a:t>				</a:t>
            </a:r>
          </a:p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2800" b="1" dirty="0">
                <a:latin typeface="Times New Roman" charset="0"/>
                <a:ea typeface="ＭＳ Ｐゴシック" charset="0"/>
                <a:cs typeface="ＭＳ Ｐゴシック" charset="0"/>
              </a:rPr>
              <a:t>It depends on: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b="1" dirty="0">
                <a:latin typeface="Times New Roman" charset="0"/>
                <a:ea typeface="ＭＳ Ｐゴシック" charset="0"/>
              </a:rPr>
              <a:t>the object</a:t>
            </a:r>
            <a:r>
              <a:rPr lang="ja-JP" altLang="en-GB" b="1" dirty="0">
                <a:latin typeface="Times New Roman" charset="0"/>
                <a:ea typeface="ＭＳ Ｐゴシック" charset="0"/>
              </a:rPr>
              <a:t>’</a:t>
            </a:r>
            <a:r>
              <a:rPr lang="en-GB" altLang="ja-JP" b="1" dirty="0">
                <a:latin typeface="Times New Roman" charset="0"/>
                <a:ea typeface="ＭＳ Ｐゴシック" charset="0"/>
              </a:rPr>
              <a:t>s mass (m)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b="1" dirty="0">
                <a:latin typeface="Times New Roman" charset="0"/>
                <a:ea typeface="ＭＳ Ｐゴシック" charset="0"/>
              </a:rPr>
              <a:t>the strength of gravity (g)</a:t>
            </a:r>
          </a:p>
          <a:p>
            <a:pPr lvl="1">
              <a:lnSpc>
                <a:spcPct val="85000"/>
              </a:lnSpc>
              <a:spcBef>
                <a:spcPts val="6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b="1" dirty="0">
                <a:latin typeface="Times New Roman" charset="0"/>
                <a:ea typeface="ＭＳ Ｐゴシック" charset="0"/>
              </a:rPr>
              <a:t>the distance which it can fall (d)</a:t>
            </a:r>
          </a:p>
        </p:txBody>
      </p:sp>
      <p:sp>
        <p:nvSpPr>
          <p:cNvPr id="204804" name="AutoShape 4"/>
          <p:cNvSpPr>
            <a:spLocks noChangeArrowheads="1"/>
          </p:cNvSpPr>
          <p:nvPr/>
        </p:nvSpPr>
        <p:spPr bwMode="auto">
          <a:xfrm>
            <a:off x="7383463" y="2554288"/>
            <a:ext cx="973137" cy="865187"/>
          </a:xfrm>
          <a:prstGeom prst="roundRect">
            <a:avLst>
              <a:gd name="adj" fmla="val 15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05" name="Line 5"/>
          <p:cNvSpPr>
            <a:spLocks noChangeShapeType="1"/>
          </p:cNvSpPr>
          <p:nvPr/>
        </p:nvSpPr>
        <p:spPr bwMode="auto">
          <a:xfrm>
            <a:off x="7221538" y="3419475"/>
            <a:ext cx="1296987" cy="0"/>
          </a:xfrm>
          <a:prstGeom prst="line">
            <a:avLst/>
          </a:prstGeom>
          <a:noFill/>
          <a:ln w="507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07" name="Line 7"/>
          <p:cNvSpPr>
            <a:spLocks noChangeShapeType="1"/>
          </p:cNvSpPr>
          <p:nvPr/>
        </p:nvSpPr>
        <p:spPr bwMode="auto">
          <a:xfrm>
            <a:off x="7904163" y="3384550"/>
            <a:ext cx="1587" cy="273685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6154738" y="6121400"/>
            <a:ext cx="3201987" cy="14288"/>
          </a:xfrm>
          <a:prstGeom prst="line">
            <a:avLst/>
          </a:prstGeom>
          <a:noFill/>
          <a:ln w="63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09" name="Text Box 9"/>
          <p:cNvSpPr txBox="1">
            <a:spLocks noChangeArrowheads="1"/>
          </p:cNvSpPr>
          <p:nvPr/>
        </p:nvSpPr>
        <p:spPr bwMode="auto">
          <a:xfrm>
            <a:off x="7627938" y="2771775"/>
            <a:ext cx="4048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chemeClr val="tx1"/>
                </a:solidFill>
                <a:latin typeface="Times New Roman" charset="0"/>
              </a:rPr>
              <a:t>m</a:t>
            </a:r>
          </a:p>
        </p:txBody>
      </p:sp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7904163" y="4321175"/>
            <a:ext cx="4048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chemeClr val="tx1"/>
                </a:solidFill>
                <a:latin typeface="Times New Roman" charset="0"/>
              </a:rPr>
              <a:t>d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7221538" y="4154488"/>
            <a:ext cx="406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chemeClr val="tx1"/>
                </a:solidFill>
                <a:latin typeface="Times New Roman" charset="0"/>
              </a:rPr>
              <a:t>g</a:t>
            </a:r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>
            <a:off x="7569200" y="4137025"/>
            <a:ext cx="1588" cy="1008063"/>
          </a:xfrm>
          <a:prstGeom prst="line">
            <a:avLst/>
          </a:prstGeom>
          <a:noFill/>
          <a:ln w="76320">
            <a:solidFill>
              <a:srgbClr val="3333CC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1658938" y="4992688"/>
            <a:ext cx="274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/>
          <a:lstStyle/>
          <a:p>
            <a:pPr marL="431800" indent="-323850" defTabSz="449263">
              <a:lnSpc>
                <a:spcPct val="85000"/>
              </a:lnSpc>
              <a:spcBef>
                <a:spcPts val="788"/>
              </a:spcBef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3200" b="1">
                <a:solidFill>
                  <a:srgbClr val="FF0000"/>
                </a:solidFill>
                <a:latin typeface="Times New Roman" charset="0"/>
              </a:rPr>
              <a:t>P.E. = mgd</a:t>
            </a:r>
            <a:endParaRPr lang="en-GB" sz="3200" b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621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4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  <p:bldP spid="204804" grpId="0" animBg="1"/>
      <p:bldP spid="204805" grpId="0" animBg="1"/>
      <p:bldP spid="204807" grpId="0" animBg="1"/>
      <p:bldP spid="204808" grpId="0" animBg="1"/>
      <p:bldP spid="204809" grpId="0" autoUpdateAnimBg="0"/>
      <p:bldP spid="204810" grpId="0" autoUpdateAnimBg="0"/>
      <p:bldP spid="204811" grpId="0" autoUpdateAnimBg="0"/>
      <p:bldP spid="204812" grpId="0" animBg="1"/>
      <p:bldP spid="204813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888" y="1366838"/>
            <a:ext cx="6386512" cy="614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b="1" i="1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gravitational</a:t>
            </a: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 potential energy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8586788" y="1905000"/>
            <a:ext cx="40481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>
            <a:spAutoFit/>
          </a:bodyPr>
          <a:lstStyle>
            <a:lvl1pPr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rgbClr val="FF2100"/>
                </a:solidFill>
                <a:latin typeface="Times New Roman" charset="0"/>
              </a:rPr>
              <a:t>g</a:t>
            </a:r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>
            <a:off x="8747125" y="2376488"/>
            <a:ext cx="15875" cy="3186112"/>
          </a:xfrm>
          <a:prstGeom prst="line">
            <a:avLst/>
          </a:prstGeom>
          <a:noFill/>
          <a:ln w="76320">
            <a:solidFill>
              <a:srgbClr val="3333CC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609600" y="2057400"/>
            <a:ext cx="274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/>
          <a:lstStyle/>
          <a:p>
            <a:pPr marL="431800" indent="-323850" defTabSz="449263">
              <a:lnSpc>
                <a:spcPct val="85000"/>
              </a:lnSpc>
              <a:spcBef>
                <a:spcPts val="788"/>
              </a:spcBef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3200" b="1">
                <a:solidFill>
                  <a:srgbClr val="FF0000"/>
                </a:solidFill>
                <a:latin typeface="Times New Roman" charset="0"/>
              </a:rPr>
              <a:t>P.E. = mgd</a:t>
            </a:r>
            <a:endParaRPr lang="en-GB" sz="3200" b="1">
              <a:latin typeface="Times New Roman" charset="0"/>
            </a:endParaRPr>
          </a:p>
        </p:txBody>
      </p:sp>
      <p:pic>
        <p:nvPicPr>
          <p:cNvPr id="90117" name="Picture 6" descr="changing_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57438"/>
            <a:ext cx="4338638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9457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 build="p" autoUpdateAnimBg="0"/>
      <p:bldP spid="206851" grpId="0" autoUpdateAnimBg="0"/>
      <p:bldP spid="206852" grpId="0" animBg="1"/>
      <p:bldP spid="20685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821531" y="649287"/>
            <a:ext cx="79232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4000" dirty="0">
                <a:solidFill>
                  <a:srgbClr val="0000FF"/>
                </a:solidFill>
                <a:latin typeface="Arial" charset="0"/>
              </a:rPr>
              <a:t>Newton's Laws of </a:t>
            </a:r>
            <a:r>
              <a:rPr lang="en-GB" sz="4000" dirty="0" smtClean="0">
                <a:solidFill>
                  <a:srgbClr val="0000FF"/>
                </a:solidFill>
                <a:latin typeface="Arial" charset="0"/>
              </a:rPr>
              <a:t>Motion</a:t>
            </a:r>
          </a:p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4000" dirty="0">
              <a:solidFill>
                <a:srgbClr val="0000FF"/>
              </a:solidFill>
              <a:latin typeface="Arial" charset="0"/>
            </a:endParaRPr>
          </a:p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4000" dirty="0" smtClean="0">
                <a:solidFill>
                  <a:srgbClr val="0000FF"/>
                </a:solidFill>
                <a:latin typeface="Arial" charset="0"/>
              </a:rPr>
              <a:t>Explains how motion and forces </a:t>
            </a:r>
            <a:r>
              <a:rPr lang="en-GB" sz="4000" dirty="0">
                <a:solidFill>
                  <a:srgbClr val="0000FF"/>
                </a:solidFill>
                <a:latin typeface="Arial" charset="0"/>
              </a:rPr>
              <a:t>a</a:t>
            </a:r>
            <a:r>
              <a:rPr lang="en-GB" sz="4000" dirty="0" smtClean="0">
                <a:solidFill>
                  <a:srgbClr val="0000FF"/>
                </a:solidFill>
                <a:latin typeface="Arial" charset="0"/>
              </a:rPr>
              <a:t>re connected.</a:t>
            </a:r>
          </a:p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4000" dirty="0">
              <a:solidFill>
                <a:srgbClr val="0000FF"/>
              </a:solidFill>
              <a:latin typeface="Arial" charset="0"/>
            </a:endParaRPr>
          </a:p>
          <a:p>
            <a:pPr algn="ctr" eaLnBrk="1" hangingPunct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4000" dirty="0" smtClean="0">
                <a:solidFill>
                  <a:srgbClr val="0000FF"/>
                </a:solidFill>
                <a:latin typeface="Arial" charset="0"/>
              </a:rPr>
              <a:t>To understand motions in the sky, we must understand the forces that are involved.</a:t>
            </a:r>
            <a:endParaRPr lang="en-GB" sz="4000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475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8663" y="596900"/>
            <a:ext cx="8261350" cy="622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Mass-Energy Potential Energy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600200"/>
            <a:ext cx="6353175" cy="2667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1" i="1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mass-energy</a:t>
            </a: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: energy is stored in matter itself</a:t>
            </a:r>
          </a:p>
          <a:p>
            <a:pPr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this </a:t>
            </a:r>
            <a:r>
              <a:rPr lang="en-GB" b="1" i="1">
                <a:latin typeface="Times New Roman" charset="0"/>
                <a:ea typeface="ＭＳ Ｐゴシック" charset="0"/>
                <a:cs typeface="ＭＳ Ｐゴシック" charset="0"/>
              </a:rPr>
              <a:t>mass-energy</a:t>
            </a: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 is what would be released if an amount of mass, </a:t>
            </a:r>
            <a:r>
              <a:rPr lang="en-GB" b="1">
                <a:solidFill>
                  <a:srgbClr val="FF410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m</a:t>
            </a: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, were converted into energy</a:t>
            </a: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762000" y="4419600"/>
            <a:ext cx="19192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647" tIns="42976" rIns="82647" bIns="42976">
            <a:spAutoFit/>
          </a:bodyPr>
          <a:lstStyle>
            <a:lvl1pPr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37931725" indent="-37474525" defTabSz="839788"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370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E  =  mc</a:t>
            </a:r>
            <a:r>
              <a:rPr lang="en-GB" sz="3700" baseline="3000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</a:rPr>
              <a:t>2</a:t>
            </a:r>
          </a:p>
        </p:txBody>
      </p:sp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47800"/>
            <a:ext cx="29718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228600" y="5257800"/>
            <a:ext cx="26543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647" tIns="42976" rIns="82647" bIns="42976">
            <a:spAutoFit/>
          </a:bodyPr>
          <a:lstStyle>
            <a:lvl1pPr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839788" eaLnBrk="0" hangingPunct="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  <a:tab pos="5983288" algn="l"/>
                <a:tab pos="6646863" algn="l"/>
                <a:tab pos="7312025" algn="l"/>
                <a:tab pos="79771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chemeClr val="tx1"/>
                </a:solidFill>
                <a:latin typeface="Times New Roman" charset="0"/>
              </a:rPr>
              <a:t>[ c = 3 x 10</a:t>
            </a:r>
            <a:r>
              <a:rPr lang="en-GB" sz="2400" baseline="30000">
                <a:solidFill>
                  <a:schemeClr val="tx1"/>
                </a:solidFill>
                <a:latin typeface="Times New Roman" charset="0"/>
              </a:rPr>
              <a:t>8</a:t>
            </a:r>
            <a:r>
              <a:rPr lang="en-GB" sz="2400">
                <a:solidFill>
                  <a:schemeClr val="tx1"/>
                </a:solidFill>
                <a:latin typeface="Times New Roman" charset="0"/>
              </a:rPr>
              <a:t> m/s </a:t>
            </a:r>
          </a:p>
          <a:p>
            <a:pPr eaLnBrk="1" hangingPunct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>
                <a:solidFill>
                  <a:schemeClr val="tx1"/>
                </a:solidFill>
                <a:latin typeface="Times New Roman" charset="0"/>
              </a:rPr>
              <a:t>is the speed of light]</a:t>
            </a:r>
          </a:p>
        </p:txBody>
      </p:sp>
      <p:pic>
        <p:nvPicPr>
          <p:cNvPr id="208903" name="Picture 7" descr="mushr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08463"/>
            <a:ext cx="367982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4" name="Picture 8" descr="nuclear_p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4217988"/>
            <a:ext cx="320675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1155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build="p" autoUpdateAnimBg="0"/>
      <p:bldP spid="208900" grpId="0" autoUpdateAnimBg="0"/>
      <p:bldP spid="20890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8663" y="228600"/>
            <a:ext cx="8261350" cy="622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Chemical Potential Energy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6353175" cy="2667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b="1" i="1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Chemical potential energy:</a:t>
            </a:r>
            <a:r>
              <a:rPr lang="en-GB" b="1">
                <a:latin typeface="Times New Roman" charset="0"/>
                <a:ea typeface="ＭＳ Ｐゴシック" charset="0"/>
                <a:cs typeface="ＭＳ Ｐゴシック" charset="0"/>
              </a:rPr>
              <a:t> energy stored chemical bounds</a:t>
            </a:r>
          </a:p>
          <a:p>
            <a:pPr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0949" name="Picture 5" descr="pumph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12" y="2554288"/>
            <a:ext cx="4152987" cy="335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0d0945ca8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2554287"/>
            <a:ext cx="50963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96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059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609600" y="228600"/>
            <a:ext cx="8301038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 anchor="ctr"/>
          <a:lstStyle/>
          <a:p>
            <a:pPr algn="ctr" defTabSz="449263">
              <a:buClr>
                <a:srgbClr val="000000"/>
              </a:buClr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000" b="1">
                <a:latin typeface="Times New Roman" charset="0"/>
              </a:rPr>
              <a:t>Kinetic              Potential</a:t>
            </a:r>
          </a:p>
        </p:txBody>
      </p:sp>
      <p:sp>
        <p:nvSpPr>
          <p:cNvPr id="217092" name="Line 4"/>
          <p:cNvSpPr>
            <a:spLocks noChangeShapeType="1"/>
          </p:cNvSpPr>
          <p:nvPr/>
        </p:nvSpPr>
        <p:spPr bwMode="auto">
          <a:xfrm>
            <a:off x="4064000" y="836613"/>
            <a:ext cx="1041400" cy="1587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966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/>
      <p:bldP spid="2170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9738" y="192087"/>
            <a:ext cx="8915400" cy="792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600" dirty="0">
                <a:solidFill>
                  <a:srgbClr val="0000FF"/>
                </a:solidFill>
                <a:ea typeface="ＭＳ Ｐゴシック" charset="0"/>
                <a:cs typeface="Copperplate Gothic Bold" charset="0"/>
              </a:rPr>
              <a:t>Universal Law of Gravitation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132" y="1081088"/>
            <a:ext cx="9108282" cy="2447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 marL="341313" indent="-341313">
              <a:lnSpc>
                <a:spcPct val="85000"/>
              </a:lnSpc>
              <a:spcBef>
                <a:spcPts val="788"/>
              </a:spcBef>
              <a:spcAft>
                <a:spcPct val="0"/>
              </a:spcAft>
              <a:buSzPct val="112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800" dirty="0">
                <a:latin typeface="+mj-lt"/>
                <a:ea typeface="ＭＳ Ｐゴシック" charset="0"/>
                <a:cs typeface="ＭＳ Ｐゴシック" charset="0"/>
              </a:rPr>
              <a:t>   Between every two objects there is an </a:t>
            </a:r>
            <a:r>
              <a:rPr lang="en-GB" sz="2800" u="sng" dirty="0">
                <a:latin typeface="+mj-lt"/>
                <a:ea typeface="ＭＳ Ｐゴシック" charset="0"/>
                <a:cs typeface="ＭＳ Ｐゴシック" charset="0"/>
              </a:rPr>
              <a:t>attractive force</a:t>
            </a:r>
            <a:r>
              <a:rPr lang="en-GB" sz="2800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GB" sz="2800" dirty="0" smtClean="0">
                <a:latin typeface="+mj-lt"/>
                <a:ea typeface="ＭＳ Ｐゴシック" charset="0"/>
                <a:cs typeface="ＭＳ Ｐゴシック" charset="0"/>
              </a:rPr>
              <a:t>that is </a:t>
            </a:r>
            <a:r>
              <a:rPr lang="en-GB" sz="2800" u="sng" dirty="0" smtClean="0">
                <a:latin typeface="+mj-lt"/>
                <a:ea typeface="ＭＳ Ｐゴシック" charset="0"/>
                <a:cs typeface="ＭＳ Ｐゴシック" charset="0"/>
              </a:rPr>
              <a:t>proportional </a:t>
            </a:r>
            <a:r>
              <a:rPr lang="en-GB" sz="2800" u="sng" dirty="0">
                <a:latin typeface="+mj-lt"/>
                <a:ea typeface="ＭＳ Ｐゴシック" charset="0"/>
                <a:cs typeface="ＭＳ Ｐゴシック" charset="0"/>
              </a:rPr>
              <a:t>to the </a:t>
            </a:r>
            <a:r>
              <a:rPr lang="en-GB" sz="2800" u="sng" dirty="0" smtClean="0">
                <a:latin typeface="+mj-lt"/>
                <a:ea typeface="ＭＳ Ｐゴシック" charset="0"/>
                <a:cs typeface="ＭＳ Ｐゴシック" charset="0"/>
              </a:rPr>
              <a:t>masses </a:t>
            </a:r>
            <a:r>
              <a:rPr lang="en-GB" sz="2800" u="sng" dirty="0">
                <a:latin typeface="+mj-lt"/>
                <a:ea typeface="ＭＳ Ｐゴシック" charset="0"/>
                <a:cs typeface="ＭＳ Ｐゴシック" charset="0"/>
              </a:rPr>
              <a:t>of each object</a:t>
            </a:r>
            <a:r>
              <a:rPr lang="en-GB" sz="2800" dirty="0">
                <a:latin typeface="+mj-lt"/>
                <a:ea typeface="ＭＳ Ｐゴシック" charset="0"/>
                <a:cs typeface="ＭＳ Ｐゴシック" charset="0"/>
              </a:rPr>
              <a:t> and </a:t>
            </a:r>
            <a:r>
              <a:rPr lang="en-GB" sz="2800" u="sng" dirty="0">
                <a:latin typeface="+mj-lt"/>
                <a:ea typeface="ＭＳ Ｐゴシック" charset="0"/>
                <a:cs typeface="ＭＳ Ｐゴシック" charset="0"/>
              </a:rPr>
              <a:t>inversely proportional to the square of the distance</a:t>
            </a:r>
            <a:r>
              <a:rPr lang="en-GB" sz="2800" dirty="0">
                <a:latin typeface="+mj-lt"/>
                <a:ea typeface="ＭＳ Ｐゴシック" charset="0"/>
                <a:cs typeface="ＭＳ Ｐゴシック" charset="0"/>
              </a:rPr>
              <a:t> between the </a:t>
            </a:r>
            <a:r>
              <a:rPr lang="en-GB" sz="2800" dirty="0" err="1">
                <a:latin typeface="+mj-lt"/>
                <a:ea typeface="ＭＳ Ｐゴシック" charset="0"/>
                <a:cs typeface="ＭＳ Ｐゴシック" charset="0"/>
              </a:rPr>
              <a:t>centers</a:t>
            </a:r>
            <a:r>
              <a:rPr lang="en-GB" sz="2800" dirty="0">
                <a:latin typeface="+mj-lt"/>
                <a:ea typeface="ＭＳ Ｐゴシック" charset="0"/>
                <a:cs typeface="ＭＳ Ｐゴシック" charset="0"/>
              </a:rPr>
              <a:t> of the objects.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b="5917"/>
          <a:stretch>
            <a:fillRect/>
          </a:stretch>
        </p:blipFill>
        <p:spPr bwMode="auto">
          <a:xfrm>
            <a:off x="363538" y="3163887"/>
            <a:ext cx="906303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455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" b="5917"/>
          <a:stretch>
            <a:fillRect/>
          </a:stretch>
        </p:blipFill>
        <p:spPr bwMode="auto">
          <a:xfrm>
            <a:off x="439738" y="1563688"/>
            <a:ext cx="8626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439738" y="1563688"/>
            <a:ext cx="1600200" cy="2057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7450138" y="1411288"/>
            <a:ext cx="1600200" cy="2209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592138" y="4459288"/>
            <a:ext cx="1600200" cy="8016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16390" name="Picture 12" descr="sunda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487488"/>
            <a:ext cx="12954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13" descr="Studen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8" y="877888"/>
            <a:ext cx="28067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Rectangle 3"/>
          <p:cNvSpPr txBox="1">
            <a:spLocks noChangeArrowheads="1"/>
          </p:cNvSpPr>
          <p:nvPr/>
        </p:nvSpPr>
        <p:spPr bwMode="auto">
          <a:xfrm>
            <a:off x="1050131" y="4840288"/>
            <a:ext cx="7543799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/>
          <a:lstStyle>
            <a:lvl1pPr marL="341313" indent="-341313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ts val="788"/>
              </a:spcBef>
              <a:buClr>
                <a:srgbClr val="000000"/>
              </a:buClr>
              <a:buSzPct val="112000"/>
              <a:buFont typeface="Times New Roman" charset="0"/>
              <a:buNone/>
            </a:pPr>
            <a:r>
              <a:rPr lang="en-GB" dirty="0">
                <a:solidFill>
                  <a:srgbClr val="FF0000"/>
                </a:solidFill>
                <a:latin typeface="+mj-lt"/>
              </a:rPr>
              <a:t>   This force is always attractive and it applies to ALL objects possessing mass!</a:t>
            </a:r>
          </a:p>
        </p:txBody>
      </p:sp>
      <p:sp>
        <p:nvSpPr>
          <p:cNvPr id="16393" name="Rectangle 15"/>
          <p:cNvSpPr>
            <a:spLocks noChangeArrowheads="1"/>
          </p:cNvSpPr>
          <p:nvPr/>
        </p:nvSpPr>
        <p:spPr bwMode="auto">
          <a:xfrm>
            <a:off x="1582738" y="2762250"/>
            <a:ext cx="2895600" cy="153988"/>
          </a:xfrm>
          <a:prstGeom prst="rect">
            <a:avLst/>
          </a:prstGeom>
          <a:solidFill>
            <a:srgbClr val="0D4B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3931" y="801687"/>
            <a:ext cx="64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+mj-lt"/>
              </a:rPr>
              <a:t>M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46331" y="801687"/>
            <a:ext cx="64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+mj-lt"/>
              </a:rPr>
              <a:t>M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91201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1931" y="1258887"/>
            <a:ext cx="31242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>Weight is the </a:t>
            </a:r>
            <a:r>
              <a:rPr lang="en-GB" sz="2800" b="1" u="sng" dirty="0">
                <a:solidFill>
                  <a:srgbClr val="FF0000"/>
                </a:solidFill>
                <a:latin typeface="Charlemagne Std Bold" charset="0"/>
                <a:ea typeface="ＭＳ Ｐゴシック" charset="0"/>
                <a:cs typeface="Arial" charset="0"/>
              </a:rPr>
              <a:t>force</a:t>
            </a: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> due to gravity that acts on a given </a:t>
            </a:r>
            <a:r>
              <a:rPr lang="en-GB" sz="2800" dirty="0" smtClean="0">
                <a:latin typeface="Arial" charset="0"/>
                <a:ea typeface="ＭＳ Ｐゴシック" charset="0"/>
                <a:cs typeface="Arial" charset="0"/>
              </a:rPr>
              <a:t>mass</a:t>
            </a:r>
            <a:br>
              <a:rPr lang="en-GB" sz="2800" dirty="0" smtClean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Weight = </a:t>
            </a:r>
            <a:r>
              <a:rPr lang="en-GB" sz="3200" dirty="0" err="1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F</a:t>
            </a:r>
            <a:r>
              <a:rPr lang="en-GB" sz="3200" baseline="-25000" dirty="0" err="1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g</a:t>
            </a:r>
            <a:r>
              <a:rPr lang="en-GB" sz="32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 = mg</a:t>
            </a:r>
            <a:r>
              <a:rPr lang="en-GB" sz="280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 smtClean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 smtClean="0">
                <a:latin typeface="Arial" charset="0"/>
                <a:ea typeface="ＭＳ Ｐゴシック" charset="0"/>
                <a:cs typeface="Arial" charset="0"/>
              </a:rPr>
              <a:t>where g is the acceleration due to gravity.</a:t>
            </a: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en-GB" sz="2800" dirty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GB" sz="2800" dirty="0">
                <a:latin typeface="Arial" charset="0"/>
                <a:ea typeface="ＭＳ Ｐゴシック" charset="0"/>
                <a:cs typeface="Arial" charset="0"/>
              </a:rPr>
            </a:br>
            <a:endParaRPr lang="en-GB" sz="28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7106" name="Picture 2" descr="weigh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-33338"/>
            <a:ext cx="5922962" cy="65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9049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val 3"/>
          <p:cNvSpPr>
            <a:spLocks noChangeArrowheads="1"/>
          </p:cNvSpPr>
          <p:nvPr/>
        </p:nvSpPr>
        <p:spPr bwMode="auto">
          <a:xfrm>
            <a:off x="1508125" y="2782888"/>
            <a:ext cx="3351213" cy="3200400"/>
          </a:xfrm>
          <a:prstGeom prst="ellips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7" name="24-Point Star 4"/>
          <p:cNvSpPr>
            <a:spLocks noChangeArrowheads="1"/>
          </p:cNvSpPr>
          <p:nvPr/>
        </p:nvSpPr>
        <p:spPr bwMode="auto">
          <a:xfrm>
            <a:off x="3182938" y="4297363"/>
            <a:ext cx="317500" cy="314325"/>
          </a:xfrm>
          <a:prstGeom prst="star24">
            <a:avLst>
              <a:gd name="adj" fmla="val 37500"/>
            </a:avLst>
          </a:prstGeom>
          <a:solidFill>
            <a:srgbClr val="FFEB6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8" name="Oval 5"/>
          <p:cNvSpPr>
            <a:spLocks noChangeAspect="1"/>
          </p:cNvSpPr>
          <p:nvPr/>
        </p:nvSpPr>
        <p:spPr bwMode="auto">
          <a:xfrm>
            <a:off x="1468438" y="4383088"/>
            <a:ext cx="114300" cy="1143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2229" name="Straight Arrow Connector 7"/>
          <p:cNvCxnSpPr>
            <a:cxnSpLocks noChangeShapeType="1"/>
          </p:cNvCxnSpPr>
          <p:nvPr/>
        </p:nvCxnSpPr>
        <p:spPr bwMode="auto">
          <a:xfrm flipV="1">
            <a:off x="1504048" y="2706687"/>
            <a:ext cx="3283" cy="1797008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30" name="TextBox 8"/>
          <p:cNvSpPr txBox="1">
            <a:spLocks noChangeArrowheads="1"/>
          </p:cNvSpPr>
          <p:nvPr/>
        </p:nvSpPr>
        <p:spPr bwMode="auto">
          <a:xfrm>
            <a:off x="58738" y="192088"/>
            <a:ext cx="9585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Arial" charset="0"/>
                <a:cs typeface="Arial" charset="0"/>
              </a:rPr>
              <a:t>An orbiting planet is always changing its direction of motion.</a:t>
            </a:r>
          </a:p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sz="2400" dirty="0">
                <a:latin typeface="Arial" charset="0"/>
                <a:cs typeface="Arial" charset="0"/>
              </a:rPr>
              <a:t>Newton’s second law states that a force must be acting on the planet.</a:t>
            </a:r>
          </a:p>
        </p:txBody>
      </p:sp>
      <p:sp>
        <p:nvSpPr>
          <p:cNvPr id="52231" name="TextBox 12"/>
          <p:cNvSpPr txBox="1">
            <a:spLocks noChangeArrowheads="1"/>
          </p:cNvSpPr>
          <p:nvPr/>
        </p:nvSpPr>
        <p:spPr bwMode="auto">
          <a:xfrm>
            <a:off x="2268538" y="1563688"/>
            <a:ext cx="579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9973"/>
                </a:solidFill>
                <a:latin typeface="Arial" charset="0"/>
                <a:cs typeface="Copperplate Gothic Bold" charset="0"/>
              </a:rPr>
              <a:t>Gravity provides this force.</a:t>
            </a:r>
          </a:p>
        </p:txBody>
      </p:sp>
      <p:sp>
        <p:nvSpPr>
          <p:cNvPr id="52232" name="TextBox 11"/>
          <p:cNvSpPr txBox="1">
            <a:spLocks noChangeArrowheads="1"/>
          </p:cNvSpPr>
          <p:nvPr/>
        </p:nvSpPr>
        <p:spPr bwMode="auto">
          <a:xfrm>
            <a:off x="211931" y="1998662"/>
            <a:ext cx="2057400" cy="708025"/>
          </a:xfrm>
          <a:prstGeom prst="rect">
            <a:avLst/>
          </a:prstGeom>
          <a:solidFill>
            <a:srgbClr val="000066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00"/>
                </a:solidFill>
              </a:rPr>
              <a:t>Motion without an applied force</a:t>
            </a:r>
          </a:p>
        </p:txBody>
      </p:sp>
      <p:cxnSp>
        <p:nvCxnSpPr>
          <p:cNvPr id="52233" name="Straight Arrow Connector 7"/>
          <p:cNvCxnSpPr>
            <a:cxnSpLocks noChangeShapeType="1"/>
          </p:cNvCxnSpPr>
          <p:nvPr/>
        </p:nvCxnSpPr>
        <p:spPr bwMode="auto">
          <a:xfrm>
            <a:off x="1582738" y="4459288"/>
            <a:ext cx="762000" cy="0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34" name="TextBox 16"/>
          <p:cNvSpPr txBox="1">
            <a:spLocks noChangeArrowheads="1"/>
          </p:cNvSpPr>
          <p:nvPr/>
        </p:nvSpPr>
        <p:spPr bwMode="auto">
          <a:xfrm>
            <a:off x="2116138" y="3294063"/>
            <a:ext cx="2057400" cy="708025"/>
          </a:xfrm>
          <a:prstGeom prst="rect">
            <a:avLst/>
          </a:prstGeom>
          <a:solidFill>
            <a:srgbClr val="000066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00"/>
                </a:solidFill>
              </a:rPr>
              <a:t>Force due to gravity</a:t>
            </a:r>
          </a:p>
        </p:txBody>
      </p:sp>
      <p:cxnSp>
        <p:nvCxnSpPr>
          <p:cNvPr id="52235" name="Curved Connector 18"/>
          <p:cNvCxnSpPr>
            <a:cxnSpLocks noChangeShapeType="1"/>
          </p:cNvCxnSpPr>
          <p:nvPr/>
        </p:nvCxnSpPr>
        <p:spPr bwMode="auto">
          <a:xfrm rot="5400000">
            <a:off x="1887538" y="4154488"/>
            <a:ext cx="381000" cy="762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2236" name="Picture 16" descr="Orbital_mo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2173288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0418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8" descr="Newton_Cannon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395288"/>
            <a:ext cx="6019801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4" name="Straight Arrow Connector 12"/>
          <p:cNvCxnSpPr>
            <a:cxnSpLocks noChangeShapeType="1"/>
            <a:endCxn id="54275" idx="1"/>
          </p:cNvCxnSpPr>
          <p:nvPr/>
        </p:nvCxnSpPr>
        <p:spPr bwMode="auto">
          <a:xfrm>
            <a:off x="3259138" y="877888"/>
            <a:ext cx="4572000" cy="49212"/>
          </a:xfrm>
          <a:prstGeom prst="straightConnector1">
            <a:avLst/>
          </a:prstGeom>
          <a:noFill/>
          <a:ln w="34925">
            <a:solidFill>
              <a:srgbClr val="D88024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75" name="TextBox 14"/>
          <p:cNvSpPr txBox="1">
            <a:spLocks noChangeArrowheads="1"/>
          </p:cNvSpPr>
          <p:nvPr/>
        </p:nvSpPr>
        <p:spPr bwMode="auto">
          <a:xfrm>
            <a:off x="7831138" y="573088"/>
            <a:ext cx="1676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  <a:latin typeface="Arial" charset="0"/>
                <a:cs typeface="Arial" charset="0"/>
              </a:rPr>
              <a:t>Motion with no gravity</a:t>
            </a:r>
          </a:p>
        </p:txBody>
      </p:sp>
      <p:sp>
        <p:nvSpPr>
          <p:cNvPr id="54276" name="TextBox 15"/>
          <p:cNvSpPr txBox="1">
            <a:spLocks noChangeArrowheads="1"/>
          </p:cNvSpPr>
          <p:nvPr/>
        </p:nvSpPr>
        <p:spPr bwMode="auto">
          <a:xfrm>
            <a:off x="5164138" y="1182688"/>
            <a:ext cx="335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  <a:latin typeface="Arial" charset="0"/>
                <a:cs typeface="Arial" charset="0"/>
              </a:rPr>
              <a:t>Slowest cannonball</a:t>
            </a:r>
          </a:p>
        </p:txBody>
      </p:sp>
      <p:sp>
        <p:nvSpPr>
          <p:cNvPr id="54277" name="TextBox 16"/>
          <p:cNvSpPr txBox="1">
            <a:spLocks noChangeArrowheads="1"/>
          </p:cNvSpPr>
          <p:nvPr/>
        </p:nvSpPr>
        <p:spPr bwMode="auto">
          <a:xfrm>
            <a:off x="5468938" y="5068888"/>
            <a:ext cx="335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  <a:latin typeface="Arial" charset="0"/>
                <a:cs typeface="Arial" charset="0"/>
              </a:rPr>
              <a:t>fastest cannonball</a:t>
            </a:r>
          </a:p>
        </p:txBody>
      </p:sp>
      <p:cxnSp>
        <p:nvCxnSpPr>
          <p:cNvPr id="18" name="Straight Arrow Connector 17"/>
          <p:cNvCxnSpPr>
            <a:stCxn id="54276" idx="1"/>
          </p:cNvCxnSpPr>
          <p:nvPr/>
        </p:nvCxnSpPr>
        <p:spPr bwMode="auto">
          <a:xfrm rot="10800000">
            <a:off x="3487738" y="1182688"/>
            <a:ext cx="1676400" cy="200025"/>
          </a:xfrm>
          <a:prstGeom prst="straightConnector1">
            <a:avLst/>
          </a:prstGeom>
          <a:solidFill>
            <a:srgbClr val="00B8FF"/>
          </a:solidFill>
          <a:ln w="349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16200000" flipV="1">
            <a:off x="4440238" y="3582988"/>
            <a:ext cx="2819400" cy="152400"/>
          </a:xfrm>
          <a:prstGeom prst="straightConnector1">
            <a:avLst/>
          </a:prstGeom>
          <a:solidFill>
            <a:srgbClr val="00B8FF"/>
          </a:solidFill>
          <a:ln w="349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54280" name="TextBox 22"/>
          <p:cNvSpPr txBox="1">
            <a:spLocks noChangeArrowheads="1"/>
          </p:cNvSpPr>
          <p:nvPr/>
        </p:nvSpPr>
        <p:spPr bwMode="auto">
          <a:xfrm>
            <a:off x="6307138" y="2325688"/>
            <a:ext cx="3217862" cy="1938337"/>
          </a:xfrm>
          <a:prstGeom prst="rect">
            <a:avLst/>
          </a:prstGeom>
          <a:solidFill>
            <a:srgbClr val="F5FF8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>
                <a:latin typeface="Arial" charset="0"/>
                <a:cs typeface="Arial" charset="0"/>
              </a:rPr>
              <a:t>A cannonball’s motion is curved as it moves forward while, at the same time, it falls towards the Earth.</a:t>
            </a:r>
          </a:p>
        </p:txBody>
      </p:sp>
    </p:spTree>
    <p:extLst>
      <p:ext uri="{BB962C8B-B14F-4D97-AF65-F5344CB8AC3E}">
        <p14:creationId xmlns:p14="http://schemas.microsoft.com/office/powerpoint/2010/main" val="4421223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39"/>
          <a:stretch>
            <a:fillRect/>
          </a:stretch>
        </p:blipFill>
        <p:spPr bwMode="auto">
          <a:xfrm>
            <a:off x="2649538" y="2768600"/>
            <a:ext cx="6789737" cy="679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39"/>
          <a:stretch>
            <a:fillRect/>
          </a:stretch>
        </p:blipFill>
        <p:spPr bwMode="auto">
          <a:xfrm>
            <a:off x="-3370263" y="-1951038"/>
            <a:ext cx="8459788" cy="846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-779463" y="3175"/>
            <a:ext cx="10499726" cy="2398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4"/>
          <p:cNvSpPr txBox="1">
            <a:spLocks noChangeArrowheads="1"/>
          </p:cNvSpPr>
          <p:nvPr/>
        </p:nvSpPr>
        <p:spPr bwMode="auto">
          <a:xfrm>
            <a:off x="4935538" y="115887"/>
            <a:ext cx="5106987" cy="591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647" tIns="42976" rIns="82647" bIns="42976"/>
          <a:lstStyle>
            <a:lvl1pPr marL="431800" indent="-3238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863600" indent="-287338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88"/>
              </a:spcBef>
              <a:buClr>
                <a:srgbClr val="000000"/>
              </a:buClr>
              <a:buSzPct val="45000"/>
              <a:buFont typeface="StarSymbol" charset="0"/>
              <a:buChar char="●"/>
            </a:pPr>
            <a:r>
              <a:rPr lang="en-GB" sz="2400" dirty="0">
                <a:latin typeface="Arial" charset="0"/>
              </a:rPr>
              <a:t>All orbits are </a:t>
            </a:r>
            <a:r>
              <a:rPr lang="ja-JP" altLang="en-GB" sz="2400" dirty="0">
                <a:latin typeface="Arial" charset="0"/>
              </a:rPr>
              <a:t>“</a:t>
            </a:r>
            <a:r>
              <a:rPr lang="en-GB" altLang="ja-JP" sz="2400" dirty="0">
                <a:latin typeface="Arial" charset="0"/>
              </a:rPr>
              <a:t>conic sections</a:t>
            </a:r>
            <a:r>
              <a:rPr lang="ja-JP" altLang="en-GB" sz="2400" dirty="0">
                <a:latin typeface="Arial" charset="0"/>
              </a:rPr>
              <a:t>”</a:t>
            </a:r>
            <a:r>
              <a:rPr lang="en-GB" altLang="ja-JP" sz="2400" dirty="0">
                <a:latin typeface="Arial" charset="0"/>
              </a:rPr>
              <a:t>			</a:t>
            </a:r>
          </a:p>
          <a:p>
            <a:pPr lvl="1" eaLnBrk="1" hangingPunct="1">
              <a:spcBef>
                <a:spcPts val="588"/>
              </a:spcBef>
              <a:buClr>
                <a:srgbClr val="000000"/>
              </a:buClr>
              <a:buSzPct val="75000"/>
              <a:buFont typeface="StarSymbol" charset="0"/>
              <a:buChar char="–"/>
            </a:pPr>
            <a:r>
              <a:rPr lang="en-GB" sz="2400" dirty="0">
                <a:latin typeface="Arial" charset="0"/>
              </a:rPr>
              <a:t>ellipse </a:t>
            </a:r>
            <a:r>
              <a:rPr lang="en-GB" sz="2400" dirty="0">
                <a:solidFill>
                  <a:srgbClr val="3333CC"/>
                </a:solidFill>
                <a:latin typeface="Arial" charset="0"/>
              </a:rPr>
              <a:t>(bound)</a:t>
            </a:r>
          </a:p>
          <a:p>
            <a:pPr lvl="1" eaLnBrk="1" hangingPunct="1">
              <a:spcBef>
                <a:spcPts val="588"/>
              </a:spcBef>
              <a:buClr>
                <a:srgbClr val="000000"/>
              </a:buClr>
              <a:buSzPct val="75000"/>
              <a:buFont typeface="StarSymbol" charset="0"/>
              <a:buChar char="–"/>
            </a:pPr>
            <a:r>
              <a:rPr lang="en-GB" sz="2400" dirty="0">
                <a:latin typeface="Arial" charset="0"/>
              </a:rPr>
              <a:t>parabola </a:t>
            </a:r>
            <a:r>
              <a:rPr lang="en-GB" sz="2400" dirty="0">
                <a:solidFill>
                  <a:srgbClr val="3333CC"/>
                </a:solidFill>
                <a:latin typeface="Arial" charset="0"/>
              </a:rPr>
              <a:t>(unbound)</a:t>
            </a:r>
          </a:p>
          <a:p>
            <a:pPr lvl="1" eaLnBrk="1" hangingPunct="1">
              <a:spcBef>
                <a:spcPts val="588"/>
              </a:spcBef>
              <a:buClr>
                <a:srgbClr val="000000"/>
              </a:buClr>
              <a:buSzPct val="75000"/>
              <a:buFont typeface="StarSymbol" charset="0"/>
              <a:buChar char="–"/>
            </a:pPr>
            <a:r>
              <a:rPr lang="en-GB" sz="2400" dirty="0">
                <a:latin typeface="Arial" charset="0"/>
              </a:rPr>
              <a:t>hyperbola </a:t>
            </a:r>
            <a:r>
              <a:rPr lang="en-GB" sz="2400" dirty="0">
                <a:solidFill>
                  <a:srgbClr val="3333CC"/>
                </a:solidFill>
                <a:latin typeface="Arial" charset="0"/>
              </a:rPr>
              <a:t>(unbound)	</a:t>
            </a:r>
          </a:p>
          <a:p>
            <a:pPr eaLnBrk="1" hangingPunct="1">
              <a:spcBef>
                <a:spcPts val="788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400" dirty="0">
                <a:solidFill>
                  <a:srgbClr val="0000FF"/>
                </a:solidFill>
                <a:latin typeface="Arial" charset="0"/>
              </a:rPr>
              <a:t>						</a:t>
            </a:r>
          </a:p>
        </p:txBody>
      </p:sp>
      <p:sp>
        <p:nvSpPr>
          <p:cNvPr id="1843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7463" y="954088"/>
            <a:ext cx="5106988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7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</a:rPr>
              <a:t>Extending </a:t>
            </a:r>
            <a:r>
              <a:rPr lang="en-GB" sz="2400" dirty="0" err="1">
                <a:latin typeface="Arial" charset="0"/>
                <a:ea typeface="ＭＳ Ｐゴシック" charset="0"/>
                <a:cs typeface="ＭＳ Ｐゴシック" charset="0"/>
              </a:rPr>
              <a:t>Kepler</a:t>
            </a:r>
            <a:r>
              <a:rPr lang="ja-JP" altLang="en-GB" sz="2400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2400" dirty="0">
                <a:latin typeface="Arial" charset="0"/>
                <a:ea typeface="ＭＳ Ｐゴシック" charset="0"/>
                <a:cs typeface="ＭＳ Ｐゴシック" charset="0"/>
              </a:rPr>
              <a:t>s First Law, Newton found that ellipses were not the only orbital paths. </a:t>
            </a:r>
            <a:r>
              <a:rPr lang="en-GB" altLang="ja-JP" sz="2400" dirty="0">
                <a:solidFill>
                  <a:srgbClr val="3333CC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ts val="788"/>
              </a:spcBef>
              <a:spcAft>
                <a:spcPct val="0"/>
              </a:spcAft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						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-1693863" y="6096000"/>
            <a:ext cx="11414126" cy="877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63538" y="-112713"/>
            <a:ext cx="9356725" cy="1066801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647" tIns="42976" rIns="82647" bIns="42976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4000" b="1">
                <a:solidFill>
                  <a:srgbClr val="000099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Orbital Paths from Law of Gravitation</a:t>
            </a:r>
            <a:endParaRPr lang="en-GB" sz="4000" b="1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0989" y="2184043"/>
            <a:ext cx="287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147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">
      <a:dk1>
        <a:sysClr val="windowText" lastClr="000000"/>
      </a:dk1>
      <a:lt1>
        <a:srgbClr val="AA1A0E"/>
      </a:lt1>
      <a:dk2>
        <a:srgbClr val="424C2D"/>
      </a:dk2>
      <a:lt2>
        <a:srgbClr val="E8E9D1"/>
      </a:lt2>
      <a:accent1>
        <a:srgbClr val="9EB060"/>
      </a:accent1>
      <a:accent2>
        <a:srgbClr val="AA7C05"/>
      </a:accent2>
      <a:accent3>
        <a:srgbClr val="022698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19438</TotalTime>
  <Words>856</Words>
  <Application>Microsoft Macintosh PowerPoint</Application>
  <PresentationFormat>Custom</PresentationFormat>
  <Paragraphs>140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Default Design</vt:lpstr>
      <vt:lpstr>PowerPoint Presentation</vt:lpstr>
      <vt:lpstr>PowerPoint Presentation</vt:lpstr>
      <vt:lpstr>PowerPoint Presentation</vt:lpstr>
      <vt:lpstr>Universal Law of Gravitation</vt:lpstr>
      <vt:lpstr>PowerPoint Presentation</vt:lpstr>
      <vt:lpstr> Weight is the force due to gravity that acts on a given mass  Weight = Fg = mg  where g is the acceleration due to gravity.  </vt:lpstr>
      <vt:lpstr>PowerPoint Presentation</vt:lpstr>
      <vt:lpstr>PowerPoint Presentation</vt:lpstr>
      <vt:lpstr>Orbital Paths from Law of Gravitation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Kepler’s Third Law</vt:lpstr>
      <vt:lpstr>PowerPoint Presentation</vt:lpstr>
      <vt:lpstr>PowerPoint Presentation</vt:lpstr>
      <vt:lpstr>Three Basic Types of Energy</vt:lpstr>
      <vt:lpstr>Conservation of Energy</vt:lpstr>
      <vt:lpstr>Kinetic Energy (K.E.):</vt:lpstr>
      <vt:lpstr>PowerPoint Presentation</vt:lpstr>
      <vt:lpstr>PowerPoint Presentation</vt:lpstr>
      <vt:lpstr>Temperature Scales</vt:lpstr>
      <vt:lpstr>Temperature vs. Heat</vt:lpstr>
      <vt:lpstr>Applying what we’ve learned -   pizza vs. soup</vt:lpstr>
      <vt:lpstr>Potential Energy:  Energy that is “stored” within an object and that has the potential of being released in a different form   </vt:lpstr>
      <vt:lpstr>Gravitational Potential Energy </vt:lpstr>
      <vt:lpstr>PowerPoint Presentation</vt:lpstr>
      <vt:lpstr>Mass-Energy Potential Energy</vt:lpstr>
      <vt:lpstr>Chemical Potential Energy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Dr Dash</cp:lastModifiedBy>
  <cp:revision>464</cp:revision>
  <cp:lastPrinted>2015-01-21T19:00:40Z</cp:lastPrinted>
  <dcterms:created xsi:type="dcterms:W3CDTF">2012-08-19T17:29:34Z</dcterms:created>
  <dcterms:modified xsi:type="dcterms:W3CDTF">2016-09-14T20:15:36Z</dcterms:modified>
</cp:coreProperties>
</file>